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1"/>
  </p:notesMasterIdLst>
  <p:sldIdLst>
    <p:sldId id="256" r:id="rId2"/>
    <p:sldId id="373" r:id="rId3"/>
    <p:sldId id="378" r:id="rId4"/>
    <p:sldId id="259" r:id="rId5"/>
    <p:sldId id="374" r:id="rId6"/>
    <p:sldId id="479" r:id="rId7"/>
    <p:sldId id="258" r:id="rId8"/>
    <p:sldId id="257" r:id="rId9"/>
    <p:sldId id="376" r:id="rId10"/>
    <p:sldId id="294" r:id="rId11"/>
    <p:sldId id="459" r:id="rId12"/>
    <p:sldId id="465" r:id="rId13"/>
    <p:sldId id="383" r:id="rId14"/>
    <p:sldId id="464" r:id="rId15"/>
    <p:sldId id="462" r:id="rId16"/>
    <p:sldId id="454" r:id="rId17"/>
    <p:sldId id="463" r:id="rId18"/>
    <p:sldId id="467" r:id="rId19"/>
    <p:sldId id="468" r:id="rId20"/>
    <p:sldId id="382" r:id="rId21"/>
    <p:sldId id="478" r:id="rId22"/>
    <p:sldId id="452" r:id="rId23"/>
    <p:sldId id="460" r:id="rId24"/>
    <p:sldId id="483" r:id="rId25"/>
    <p:sldId id="473" r:id="rId26"/>
    <p:sldId id="461" r:id="rId27"/>
    <p:sldId id="456" r:id="rId28"/>
    <p:sldId id="352" r:id="rId29"/>
    <p:sldId id="353" r:id="rId30"/>
    <p:sldId id="475" r:id="rId31"/>
    <p:sldId id="476" r:id="rId32"/>
    <p:sldId id="477" r:id="rId33"/>
    <p:sldId id="268" r:id="rId34"/>
    <p:sldId id="481" r:id="rId35"/>
    <p:sldId id="474" r:id="rId36"/>
    <p:sldId id="472" r:id="rId37"/>
    <p:sldId id="482" r:id="rId38"/>
    <p:sldId id="471" r:id="rId39"/>
    <p:sldId id="469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6" autoAdjust="0"/>
    <p:restoredTop sz="95974" autoAdjust="0"/>
  </p:normalViewPr>
  <p:slideViewPr>
    <p:cSldViewPr snapToGrid="0">
      <p:cViewPr varScale="1">
        <p:scale>
          <a:sx n="99" d="100"/>
          <a:sy n="99" d="100"/>
        </p:scale>
        <p:origin x="1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-30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84DC04-E1EB-478C-92D3-300AA6DBA2B9}" type="datetimeFigureOut">
              <a:rPr lang="en-GB" smtClean="0"/>
              <a:t>04/04/2025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667562-7953-4377-9DD3-6CAB32287D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72897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5FCE75-6122-4081-9851-340D53235086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0479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4464028"/>
            <a:ext cx="6858000" cy="119465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49" y="3829878"/>
            <a:ext cx="6858000" cy="618523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048F2-AC1A-4B5C-BC83-A55B9797FB2E}" type="datetimeFigureOut">
              <a:rPr lang="en-GB" smtClean="0"/>
              <a:t>04/04/2025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6EEB3-3F9E-4822-96C2-BE3A68BD4B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0170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367161"/>
            <a:ext cx="7886700" cy="8193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9841" y="987426"/>
            <a:ext cx="7886700" cy="337973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5186516"/>
            <a:ext cx="7885509" cy="682472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048F2-AC1A-4B5C-BC83-A55B9797FB2E}" type="datetimeFigureOut">
              <a:rPr lang="en-GB" smtClean="0"/>
              <a:t>04/04/2025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6EEB3-3F9E-4822-96C2-BE3A68BD4B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6387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35343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489399"/>
            <a:ext cx="7885509" cy="150182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048F2-AC1A-4B5C-BC83-A55B9797FB2E}" type="datetimeFigureOut">
              <a:rPr lang="en-GB" smtClean="0"/>
              <a:t>04/04/2025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6EEB3-3F9E-4822-96C2-BE3A68BD4B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8091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365125"/>
            <a:ext cx="6977064" cy="2992904"/>
          </a:xfrm>
        </p:spPr>
        <p:txBody>
          <a:bodyPr anchor="ctr"/>
          <a:lstStyle>
            <a:lvl1pPr>
              <a:defRPr sz="3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4501729"/>
            <a:ext cx="7884318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048F2-AC1A-4B5C-BC83-A55B9797FB2E}" type="datetimeFigureOut">
              <a:rPr lang="en-GB" smtClean="0"/>
              <a:t>04/04/2025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6EEB3-3F9E-4822-96C2-BE3A68BD4B9E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833283" y="786824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28359" y="2743200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791270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326968"/>
            <a:ext cx="7886700" cy="2511835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850581"/>
            <a:ext cx="7885509" cy="114064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048F2-AC1A-4B5C-BC83-A55B9797FB2E}" type="datetimeFigureOut">
              <a:rPr lang="en-GB" smtClean="0"/>
              <a:t>04/04/2025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6EEB3-3F9E-4822-96C2-BE3A68BD4B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12577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02961" y="1885950"/>
            <a:ext cx="221015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17598" y="2571750"/>
            <a:ext cx="21955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40996" y="1885950"/>
            <a:ext cx="220218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33081" y="2571750"/>
            <a:ext cx="2210096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71777" y="1885950"/>
            <a:ext cx="2199085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71777" y="2571750"/>
            <a:ext cx="219908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048F2-AC1A-4B5C-BC83-A55B9797FB2E}" type="datetimeFigureOut">
              <a:rPr lang="en-GB" smtClean="0"/>
              <a:t>04/04/2025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6EEB3-3F9E-4822-96C2-BE3A68BD4B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57301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99064" y="4297503"/>
            <a:ext cx="2205038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99064" y="2256354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99064" y="4873766"/>
            <a:ext cx="220503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748" y="4297503"/>
            <a:ext cx="219789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256354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5733" y="4873765"/>
            <a:ext cx="2200805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53242" y="4297503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53241" y="2256354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53148" y="4873763"/>
            <a:ext cx="220199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048F2-AC1A-4B5C-BC83-A55B9797FB2E}" type="datetimeFigureOut">
              <a:rPr lang="en-GB" smtClean="0"/>
              <a:t>04/04/2025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6EEB3-3F9E-4822-96C2-BE3A68BD4B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70364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048F2-AC1A-4B5C-BC83-A55B9797FB2E}" type="datetimeFigureOut">
              <a:rPr lang="en-GB" smtClean="0"/>
              <a:t>04/04/2025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6EEB3-3F9E-4822-96C2-BE3A68BD4B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79901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048F2-AC1A-4B5C-BC83-A55B9797FB2E}" type="datetimeFigureOut">
              <a:rPr lang="en-GB" smtClean="0"/>
              <a:t>04/04/2025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6EEB3-3F9E-4822-96C2-BE3A68BD4B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2788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048F2-AC1A-4B5C-BC83-A55B9797FB2E}" type="datetimeFigureOut">
              <a:rPr lang="en-GB" smtClean="0"/>
              <a:t>04/04/2025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6EEB3-3F9E-4822-96C2-BE3A68BD4B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1405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40899" y="4464028"/>
            <a:ext cx="6858000" cy="1194650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40899" y="3829878"/>
            <a:ext cx="6858000" cy="617822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048F2-AC1A-4B5C-BC83-A55B9797FB2E}" type="datetimeFigureOut">
              <a:rPr lang="en-GB" smtClean="0"/>
              <a:t>04/04/2025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6EEB3-3F9E-4822-96C2-BE3A68BD4B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3066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0000" y="1825625"/>
            <a:ext cx="3768912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9880" y="1825625"/>
            <a:ext cx="377547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048F2-AC1A-4B5C-BC83-A55B9797FB2E}" type="datetimeFigureOut">
              <a:rPr lang="en-GB" smtClean="0"/>
              <a:t>04/04/2025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6EEB3-3F9E-4822-96C2-BE3A68BD4B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7790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681163"/>
            <a:ext cx="3768912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00" y="2505075"/>
            <a:ext cx="376891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9880" y="1681163"/>
            <a:ext cx="3776661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39880" y="2505075"/>
            <a:ext cx="377666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048F2-AC1A-4B5C-BC83-A55B9797FB2E}" type="datetimeFigureOut">
              <a:rPr lang="en-GB" smtClean="0"/>
              <a:t>04/04/2025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6EEB3-3F9E-4822-96C2-BE3A68BD4B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2702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048F2-AC1A-4B5C-BC83-A55B9797FB2E}" type="datetimeFigureOut">
              <a:rPr lang="en-GB" smtClean="0"/>
              <a:t>04/04/2025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6EEB3-3F9E-4822-96C2-BE3A68BD4B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9905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048F2-AC1A-4B5C-BC83-A55B9797FB2E}" type="datetimeFigureOut">
              <a:rPr lang="en-GB" smtClean="0"/>
              <a:t>04/04/2025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6EEB3-3F9E-4822-96C2-BE3A68BD4B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5647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048F2-AC1A-4B5C-BC83-A55B9797FB2E}" type="datetimeFigureOut">
              <a:rPr lang="en-GB" smtClean="0"/>
              <a:t>04/04/2025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6EEB3-3F9E-4822-96C2-BE3A68BD4B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07233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048F2-AC1A-4B5C-BC83-A55B9797FB2E}" type="datetimeFigureOut">
              <a:rPr lang="en-GB" smtClean="0"/>
              <a:t>04/04/2025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6EEB3-3F9E-4822-96C2-BE3A68BD4B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3179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825625"/>
            <a:ext cx="76753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A75048F2-AC1A-4B5C-BC83-A55B9797FB2E}" type="datetimeFigureOut">
              <a:rPr lang="en-GB" smtClean="0"/>
              <a:t>04/04/2025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5A6EEB3-3F9E-4822-96C2-BE3A68BD4B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23981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21.png"/><Relationship Id="rId4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5.wdp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50.png"/><Relationship Id="rId7" Type="http://schemas.openxmlformats.org/officeDocument/2006/relationships/image" Target="../media/image52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8.wdp"/><Relationship Id="rId5" Type="http://schemas.openxmlformats.org/officeDocument/2006/relationships/image" Target="../media/image51.png"/><Relationship Id="rId4" Type="http://schemas.microsoft.com/office/2007/relationships/hdphoto" Target="../media/hdphoto17.wdp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1.wdp"/><Relationship Id="rId5" Type="http://schemas.openxmlformats.org/officeDocument/2006/relationships/image" Target="../media/image58.png"/><Relationship Id="rId4" Type="http://schemas.microsoft.com/office/2007/relationships/hdphoto" Target="../media/hdphoto20.wdp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3.wdp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5.wdp"/><Relationship Id="rId4" Type="http://schemas.openxmlformats.org/officeDocument/2006/relationships/image" Target="../media/image6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6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microsoft.com/office/2007/relationships/hdphoto" Target="../media/hdphoto29.wdp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microsoft.com/office/2007/relationships/hdphoto" Target="../media/hdphoto28.wdp"/><Relationship Id="rId4" Type="http://schemas.openxmlformats.org/officeDocument/2006/relationships/image" Target="../media/image7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1.wdp"/><Relationship Id="rId5" Type="http://schemas.openxmlformats.org/officeDocument/2006/relationships/image" Target="../media/image78.png"/><Relationship Id="rId4" Type="http://schemas.microsoft.com/office/2007/relationships/hdphoto" Target="../media/hdphoto30.wdp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32.wdp"/><Relationship Id="rId4" Type="http://schemas.openxmlformats.org/officeDocument/2006/relationships/image" Target="../media/image8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18.png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B0B7B-CABB-1347-AAE3-3F9CF351F4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2283" y="373626"/>
            <a:ext cx="8422209" cy="3136337"/>
          </a:xfrm>
        </p:spPr>
        <p:txBody>
          <a:bodyPr>
            <a:normAutofit/>
          </a:bodyPr>
          <a:lstStyle/>
          <a:p>
            <a:r>
              <a:rPr lang="en-GB" sz="4800" dirty="0"/>
              <a:t>The</a:t>
            </a:r>
            <a:r>
              <a:rPr lang="en-GB" dirty="0"/>
              <a:t> </a:t>
            </a:r>
            <a:r>
              <a:rPr lang="en-GB" sz="4800" dirty="0"/>
              <a:t>emergence of the parish church: </a:t>
            </a:r>
            <a:br>
              <a:rPr lang="en-GB" sz="4800" dirty="0"/>
            </a:br>
            <a:r>
              <a:rPr lang="en-GB" sz="4800" dirty="0"/>
              <a:t>St Augustine to 1200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3AB665-7547-BE07-037E-57714D94D2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4497187"/>
            <a:ext cx="6858000" cy="1655762"/>
          </a:xfrm>
        </p:spPr>
        <p:txBody>
          <a:bodyPr>
            <a:normAutofit/>
          </a:bodyPr>
          <a:lstStyle/>
          <a:p>
            <a:r>
              <a:rPr lang="en-GB" sz="3000" dirty="0"/>
              <a:t>Richard Halsey</a:t>
            </a:r>
          </a:p>
          <a:p>
            <a:endParaRPr lang="en-GB" sz="3000" dirty="0"/>
          </a:p>
          <a:p>
            <a:r>
              <a:rPr lang="en-GB" sz="3000" i="1" dirty="0"/>
              <a:t>CHCT Conference April 5 2025</a:t>
            </a:r>
          </a:p>
        </p:txBody>
      </p:sp>
    </p:spTree>
    <p:extLst>
      <p:ext uri="{BB962C8B-B14F-4D97-AF65-F5344CB8AC3E}">
        <p14:creationId xmlns:p14="http://schemas.microsoft.com/office/powerpoint/2010/main" val="38189029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 descr="P1020200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5478" y="516070"/>
            <a:ext cx="3821886" cy="5095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2" descr="P1020204.JPG"/>
          <p:cNvPicPr>
            <a:picLocks noChangeAspect="1"/>
          </p:cNvPicPr>
          <p:nvPr/>
        </p:nvPicPr>
        <p:blipFill>
          <a:blip r:embed="rId3" cstate="email">
            <a:lum bright="1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6678" y="3211862"/>
            <a:ext cx="4161463" cy="3120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1" name="TextBox 4"/>
          <p:cNvSpPr txBox="1">
            <a:spLocks noChangeArrowheads="1"/>
          </p:cNvSpPr>
          <p:nvPr/>
        </p:nvSpPr>
        <p:spPr bwMode="auto">
          <a:xfrm>
            <a:off x="1331643" y="5611436"/>
            <a:ext cx="143894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200" i="1" dirty="0"/>
              <a:t>interior to east</a:t>
            </a:r>
          </a:p>
        </p:txBody>
      </p:sp>
      <p:sp>
        <p:nvSpPr>
          <p:cNvPr id="9222" name="TextBox 5"/>
          <p:cNvSpPr txBox="1">
            <a:spLocks noChangeArrowheads="1"/>
          </p:cNvSpPr>
          <p:nvPr/>
        </p:nvSpPr>
        <p:spPr bwMode="auto">
          <a:xfrm>
            <a:off x="5396358" y="2869209"/>
            <a:ext cx="164773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200" i="1" dirty="0"/>
              <a:t>reconstruction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0066" y="103579"/>
            <a:ext cx="862845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00" dirty="0"/>
              <a:t>Bradwell-on-Sea</a:t>
            </a:r>
            <a:r>
              <a:rPr lang="en-GB" sz="1350" dirty="0"/>
              <a:t> </a:t>
            </a:r>
            <a:r>
              <a:rPr lang="en-GB" dirty="0"/>
              <a:t>(</a:t>
            </a:r>
            <a:r>
              <a:rPr lang="en-GB" i="1" dirty="0"/>
              <a:t>Essex</a:t>
            </a:r>
            <a:r>
              <a:rPr lang="en-GB" dirty="0"/>
              <a:t>), founded within the Roman fort </a:t>
            </a:r>
            <a:r>
              <a:rPr lang="en-GB" dirty="0" err="1"/>
              <a:t>Othona</a:t>
            </a:r>
            <a:r>
              <a:rPr lang="en-GB" dirty="0"/>
              <a:t> by St Cedd 653-664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4660055" y="710546"/>
            <a:ext cx="3569550" cy="215866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D8BEF5-959E-0A48-49C1-7F17880982AC}"/>
              </a:ext>
            </a:extLst>
          </p:cNvPr>
          <p:cNvSpPr txBox="1"/>
          <p:nvPr/>
        </p:nvSpPr>
        <p:spPr>
          <a:xfrm>
            <a:off x="390528" y="311519"/>
            <a:ext cx="8534399" cy="59016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What do we mean by ‘parish church’?</a:t>
            </a:r>
          </a:p>
          <a:p>
            <a:endParaRPr lang="en-GB" sz="1350" dirty="0"/>
          </a:p>
          <a:p>
            <a:r>
              <a:rPr lang="en-GB" sz="1600" dirty="0"/>
              <a:t>Non-monastic consecrated buildings where the sacraments, Mass, baptism and burial are conducted, most especially the latter two. Perhaps the singing of psalms and preaching take place?</a:t>
            </a:r>
          </a:p>
          <a:p>
            <a:endParaRPr lang="en-GB" sz="1600" dirty="0"/>
          </a:p>
          <a:p>
            <a:r>
              <a:rPr lang="en-GB" dirty="0"/>
              <a:t>Two types of non-monastic church pre-1100</a:t>
            </a:r>
          </a:p>
          <a:p>
            <a:endParaRPr lang="en-GB" sz="1600" dirty="0"/>
          </a:p>
          <a:p>
            <a:r>
              <a:rPr lang="en-GB" sz="1600" i="1" u="sng" dirty="0"/>
              <a:t>Minsters</a:t>
            </a:r>
            <a:r>
              <a:rPr lang="en-GB" sz="1600" i="1" dirty="0"/>
              <a:t> </a:t>
            </a:r>
            <a:r>
              <a:rPr lang="en-GB" sz="1600" dirty="0"/>
              <a:t>essentially a group of priests living together (but not necessarily following any Rule) with responsibility for a </a:t>
            </a:r>
            <a:r>
              <a:rPr lang="en-GB" sz="1600" i="1" dirty="0"/>
              <a:t>‘</a:t>
            </a:r>
            <a:r>
              <a:rPr lang="en-GB" sz="1600" i="1" dirty="0" err="1"/>
              <a:t>parochia</a:t>
            </a:r>
            <a:r>
              <a:rPr lang="en-GB" sz="1600" i="1" dirty="0"/>
              <a:t>’ </a:t>
            </a:r>
            <a:r>
              <a:rPr lang="en-GB" sz="1600" dirty="0"/>
              <a:t>which originally may have  been coterminous with the estate of the King, nobleman or ecclesiastic who had created it. Minsters alone had the right to baptise and bury, for a fee. Some priests travelled to local chapels to conduct Mass.</a:t>
            </a:r>
          </a:p>
          <a:p>
            <a:endParaRPr lang="en-GB" sz="1600" dirty="0"/>
          </a:p>
          <a:p>
            <a:r>
              <a:rPr lang="en-GB" sz="1600" u="sng" dirty="0"/>
              <a:t>‘</a:t>
            </a:r>
            <a:r>
              <a:rPr lang="en-GB" sz="1600" i="1" u="sng" dirty="0"/>
              <a:t>Proprietary Churches</a:t>
            </a:r>
            <a:r>
              <a:rPr lang="en-GB" sz="1600" u="sng" dirty="0"/>
              <a:t>’ or ‘</a:t>
            </a:r>
            <a:r>
              <a:rPr lang="en-GB" sz="1600" i="1" u="sng" dirty="0"/>
              <a:t>Field-chapels</a:t>
            </a:r>
            <a:r>
              <a:rPr lang="en-GB" sz="1600" u="sng" dirty="0"/>
              <a:t>’</a:t>
            </a:r>
            <a:r>
              <a:rPr lang="en-GB" sz="1600" dirty="0"/>
              <a:t> were established by local landowners, often next to their residence, partly for convenience – their ‘chaplain’ could say Mass – but especially as a symbol of their status. The Codes of King Edgar (959-75) consolidated the rights of minsters to receive ‘</a:t>
            </a:r>
            <a:r>
              <a:rPr lang="en-GB" sz="1600" i="1" dirty="0" err="1"/>
              <a:t>churchscot</a:t>
            </a:r>
            <a:r>
              <a:rPr lang="en-GB" sz="1600" dirty="0"/>
              <a:t>’ or the tithes from their </a:t>
            </a:r>
            <a:r>
              <a:rPr lang="en-GB" sz="1600" i="1" dirty="0" err="1"/>
              <a:t>parochia</a:t>
            </a:r>
            <a:r>
              <a:rPr lang="en-GB" sz="1600" dirty="0"/>
              <a:t> and enabled landowners to divert some of their own tithes for the maintenance of their local church and priest.</a:t>
            </a:r>
          </a:p>
          <a:p>
            <a:endParaRPr lang="en-GB" sz="1600" dirty="0"/>
          </a:p>
          <a:p>
            <a:r>
              <a:rPr lang="en-GB" sz="1600" dirty="0"/>
              <a:t>Both minsters and field churches gradually became parish churches under diocesan control from the later C11th as the Normans re-organised the country and the Church consolidated its control, but some minsters, particularly those owned by a hereditary clerical family, survived until the end of the C12th. Many churches i.e. their tithes, were then given to monasteries, who funded a vicar, approved by the Bishop, to be the parish priest. </a:t>
            </a:r>
          </a:p>
        </p:txBody>
      </p:sp>
    </p:spTree>
    <p:extLst>
      <p:ext uri="{BB962C8B-B14F-4D97-AF65-F5344CB8AC3E}">
        <p14:creationId xmlns:p14="http://schemas.microsoft.com/office/powerpoint/2010/main" val="22691146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53953BD-B426-322A-679D-72CD3C6232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0249" y="755271"/>
            <a:ext cx="3947083" cy="259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78F7E44-73DE-14B7-F14E-F95579015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6615" y="1597819"/>
            <a:ext cx="2667829" cy="392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FB2244A-3EE9-887F-72F9-9A0E476B1BD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996536" y="2989660"/>
            <a:ext cx="1962183" cy="3500438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02CF1D8-D706-29DB-33EF-967B335B51B3}"/>
              </a:ext>
            </a:extLst>
          </p:cNvPr>
          <p:cNvCxnSpPr>
            <a:cxnSpLocks/>
          </p:cNvCxnSpPr>
          <p:nvPr/>
        </p:nvCxnSpPr>
        <p:spPr>
          <a:xfrm flipH="1">
            <a:off x="2589196" y="2993457"/>
            <a:ext cx="2050181" cy="165554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812EEC1-6FBF-45D0-29A4-5FADCCADD725}"/>
              </a:ext>
            </a:extLst>
          </p:cNvPr>
          <p:cNvSpPr txBox="1"/>
          <p:nvPr/>
        </p:nvSpPr>
        <p:spPr>
          <a:xfrm>
            <a:off x="3743325" y="133751"/>
            <a:ext cx="526092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100" dirty="0"/>
              <a:t>Breamore, Hants., </a:t>
            </a:r>
            <a:r>
              <a:rPr lang="en-GB" dirty="0"/>
              <a:t>c.1000 cruciform minster church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023DB4-AFF7-A63F-0AB7-BD18A6633909}"/>
              </a:ext>
            </a:extLst>
          </p:cNvPr>
          <p:cNvSpPr txBox="1"/>
          <p:nvPr/>
        </p:nvSpPr>
        <p:spPr>
          <a:xfrm>
            <a:off x="6943727" y="2133600"/>
            <a:ext cx="2200275" cy="2423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dirty="0"/>
              <a:t>‘Here is made manifest the Covenant to you’</a:t>
            </a:r>
          </a:p>
          <a:p>
            <a:endParaRPr lang="en-GB" sz="1350" dirty="0"/>
          </a:p>
          <a:p>
            <a:endParaRPr lang="en-GB" sz="1350" dirty="0"/>
          </a:p>
          <a:p>
            <a:r>
              <a:rPr lang="en-GB" sz="1350" i="1" dirty="0"/>
              <a:t>the rainbow of the</a:t>
            </a:r>
          </a:p>
          <a:p>
            <a:r>
              <a:rPr lang="en-GB" sz="1350" i="1" dirty="0"/>
              <a:t>Covenant between God </a:t>
            </a:r>
          </a:p>
          <a:p>
            <a:r>
              <a:rPr lang="en-GB" sz="1350" i="1" dirty="0"/>
              <a:t>and Noah?</a:t>
            </a:r>
          </a:p>
          <a:p>
            <a:endParaRPr lang="en-GB" sz="1350" i="1" dirty="0"/>
          </a:p>
          <a:p>
            <a:r>
              <a:rPr lang="en-GB" sz="1350" i="1" dirty="0"/>
              <a:t>Or the New Covenant as provided by baptism in the</a:t>
            </a:r>
          </a:p>
          <a:p>
            <a:r>
              <a:rPr lang="en-GB" sz="1350" i="1" dirty="0"/>
              <a:t>font in the porticus beyond?</a:t>
            </a:r>
          </a:p>
        </p:txBody>
      </p:sp>
    </p:spTree>
    <p:extLst>
      <p:ext uri="{BB962C8B-B14F-4D97-AF65-F5344CB8AC3E}">
        <p14:creationId xmlns:p14="http://schemas.microsoft.com/office/powerpoint/2010/main" val="25983355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4CC963-5951-A71D-5F0C-99001EC9AA8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5766" y="9625"/>
            <a:ext cx="3056041" cy="25839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2C390D-D2F8-4E52-D1DB-473CB39AEA94}"/>
              </a:ext>
            </a:extLst>
          </p:cNvPr>
          <p:cNvSpPr txBox="1"/>
          <p:nvPr/>
        </p:nvSpPr>
        <p:spPr>
          <a:xfrm>
            <a:off x="3781427" y="191000"/>
            <a:ext cx="491820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100" dirty="0" err="1"/>
              <a:t>Potterne</a:t>
            </a:r>
            <a:r>
              <a:rPr lang="en-GB" sz="2100" dirty="0"/>
              <a:t> Wilts</a:t>
            </a:r>
            <a:r>
              <a:rPr lang="en-GB" dirty="0"/>
              <a:t>., excavated C11th timber church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57E8952-8090-653F-F0EB-B879AD38E4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6953" y="3570813"/>
            <a:ext cx="3135082" cy="310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794A7E-3BFE-9482-7D27-BC7E209ACE53}"/>
              </a:ext>
            </a:extLst>
          </p:cNvPr>
          <p:cNvSpPr txBox="1"/>
          <p:nvPr/>
        </p:nvSpPr>
        <p:spPr>
          <a:xfrm>
            <a:off x="347912" y="2754226"/>
            <a:ext cx="26164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/>
              <a:t> </a:t>
            </a:r>
            <a:r>
              <a:rPr lang="en-GB" dirty="0"/>
              <a:t>C9-11th font </a:t>
            </a:r>
          </a:p>
          <a:p>
            <a:r>
              <a:rPr lang="en-GB" i="1" dirty="0"/>
              <a:t>rim inscription from Ps.14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A1A9DC-96CF-8D47-EE76-79B6D796198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95711" y="1415117"/>
            <a:ext cx="5314243" cy="47871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EF8385-E8B3-3A7E-A8E9-5F814079D805}"/>
              </a:ext>
            </a:extLst>
          </p:cNvPr>
          <p:cNvSpPr txBox="1"/>
          <p:nvPr/>
        </p:nvSpPr>
        <p:spPr>
          <a:xfrm>
            <a:off x="3303562" y="999619"/>
            <a:ext cx="157716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/>
              <a:t>© Warwick Rodwell</a:t>
            </a:r>
          </a:p>
        </p:txBody>
      </p:sp>
    </p:spTree>
    <p:extLst>
      <p:ext uri="{BB962C8B-B14F-4D97-AF65-F5344CB8AC3E}">
        <p14:creationId xmlns:p14="http://schemas.microsoft.com/office/powerpoint/2010/main" val="6920985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7B42AF-EB04-55FB-98A5-D8CDB910453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919" r="-1"/>
          <a:stretch/>
        </p:blipFill>
        <p:spPr>
          <a:xfrm rot="10800000">
            <a:off x="152573" y="258708"/>
            <a:ext cx="5056953" cy="26673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BA648B-7FE4-9C09-FCE6-20A6C40529B6}"/>
              </a:ext>
            </a:extLst>
          </p:cNvPr>
          <p:cNvSpPr txBox="1"/>
          <p:nvPr/>
        </p:nvSpPr>
        <p:spPr>
          <a:xfrm>
            <a:off x="342900" y="2886778"/>
            <a:ext cx="36034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John the Baptist baptising Christ</a:t>
            </a:r>
            <a:endParaRPr lang="en-GB" sz="1350" dirty="0"/>
          </a:p>
          <a:p>
            <a:r>
              <a:rPr lang="en-GB" sz="1100" dirty="0"/>
              <a:t>© British Library </a:t>
            </a:r>
            <a:r>
              <a:rPr lang="en-GB" sz="1100" i="1" dirty="0"/>
              <a:t>Add. Ms 42497, f.3, </a:t>
            </a:r>
            <a:r>
              <a:rPr lang="en-GB" sz="1100" dirty="0"/>
              <a:t>France late C12th</a:t>
            </a:r>
          </a:p>
          <a:p>
            <a:endParaRPr lang="en-GB" sz="1100" dirty="0"/>
          </a:p>
          <a:p>
            <a:r>
              <a:rPr lang="en-GB" dirty="0"/>
              <a:t>			‘tub-font’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609FF1-E7B8-8115-10A4-1B23D94BAD6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078207" y="1426701"/>
            <a:ext cx="4373732" cy="34527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3D7DB40-9FF0-9BEA-C836-0932F335F503}"/>
              </a:ext>
            </a:extLst>
          </p:cNvPr>
          <p:cNvSpPr txBox="1"/>
          <p:nvPr/>
        </p:nvSpPr>
        <p:spPr>
          <a:xfrm>
            <a:off x="6106030" y="566079"/>
            <a:ext cx="28712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err="1"/>
              <a:t>Guilden</a:t>
            </a:r>
            <a:r>
              <a:rPr lang="en-GB" sz="2000" dirty="0"/>
              <a:t> Morden </a:t>
            </a:r>
            <a:r>
              <a:rPr lang="en-GB" i="1" dirty="0"/>
              <a:t>(Cambs.)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1427B3F-655C-9308-CCE9-C966572338A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230807" y="4400909"/>
            <a:ext cx="2372808" cy="17025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A69562A-BBE3-8CB0-93D1-3B589C7C88B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674124" y="4309243"/>
            <a:ext cx="2410237" cy="18770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4EBCE8-6A30-91E7-AD8C-D199D7B153B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703753" y="4313643"/>
            <a:ext cx="2372804" cy="18771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CAA6910-DD62-E19A-D672-3C76E2CC29E8}"/>
              </a:ext>
            </a:extLst>
          </p:cNvPr>
          <p:cNvSpPr txBox="1"/>
          <p:nvPr/>
        </p:nvSpPr>
        <p:spPr>
          <a:xfrm>
            <a:off x="-11055" y="6420058"/>
            <a:ext cx="6508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Stoke-sub-</a:t>
            </a:r>
            <a:r>
              <a:rPr lang="en-GB" dirty="0" err="1"/>
              <a:t>Hamdon</a:t>
            </a:r>
            <a:r>
              <a:rPr lang="en-GB" dirty="0"/>
              <a:t>  &amp;  Stogursey </a:t>
            </a:r>
            <a:r>
              <a:rPr lang="en-GB" sz="1600" i="1" dirty="0"/>
              <a:t>(Somerset),   </a:t>
            </a:r>
            <a:r>
              <a:rPr lang="en-GB" dirty="0"/>
              <a:t>Heydon </a:t>
            </a:r>
            <a:r>
              <a:rPr lang="en-GB" sz="1600" i="1" dirty="0"/>
              <a:t>(Norfolk)</a:t>
            </a:r>
          </a:p>
        </p:txBody>
      </p:sp>
    </p:spTree>
    <p:extLst>
      <p:ext uri="{BB962C8B-B14F-4D97-AF65-F5344CB8AC3E}">
        <p14:creationId xmlns:p14="http://schemas.microsoft.com/office/powerpoint/2010/main" val="32791080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EAC019-20C5-BD16-7BEA-F3AF0C7AEB2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1300"/>
          <a:stretch/>
        </p:blipFill>
        <p:spPr>
          <a:xfrm>
            <a:off x="0" y="1028699"/>
            <a:ext cx="6448733" cy="46790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B1D932-A183-5AA8-02F2-EA72AEF230E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191229" y="2598424"/>
            <a:ext cx="3197700" cy="24092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D5D3598-73A5-83AE-15C7-D0941333F43F}"/>
              </a:ext>
            </a:extLst>
          </p:cNvPr>
          <p:cNvSpPr txBox="1"/>
          <p:nvPr/>
        </p:nvSpPr>
        <p:spPr>
          <a:xfrm>
            <a:off x="6562727" y="5486400"/>
            <a:ext cx="238924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/>
              <a:t>English Heritage reconstruction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249F5F-C3BE-82CF-BE1D-DC0130765FF5}"/>
              </a:ext>
            </a:extLst>
          </p:cNvPr>
          <p:cNvSpPr txBox="1"/>
          <p:nvPr/>
        </p:nvSpPr>
        <p:spPr>
          <a:xfrm>
            <a:off x="352424" y="295778"/>
            <a:ext cx="665476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00" dirty="0"/>
              <a:t>Barton-on-Humber, St Peter  c.1000, </a:t>
            </a:r>
            <a:r>
              <a:rPr lang="en-GB" sz="2100" i="1" dirty="0"/>
              <a:t>tower nave church</a:t>
            </a:r>
          </a:p>
        </p:txBody>
      </p:sp>
    </p:spTree>
    <p:extLst>
      <p:ext uri="{BB962C8B-B14F-4D97-AF65-F5344CB8AC3E}">
        <p14:creationId xmlns:p14="http://schemas.microsoft.com/office/powerpoint/2010/main" val="14130749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B98BF9-BCDC-2E69-B7C4-835E9FE4D04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944212" y="212508"/>
            <a:ext cx="3037120" cy="45075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131C63-BA3A-B92E-838D-6758141A9B4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4525863" y="4091841"/>
            <a:ext cx="4399064" cy="161804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4D3B722-DAE8-E18F-5F36-8237637763F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892736" y="1770849"/>
            <a:ext cx="5806822" cy="35832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EA3431-C18C-937A-C309-567F65D5BC66}"/>
              </a:ext>
            </a:extLst>
          </p:cNvPr>
          <p:cNvSpPr txBox="1"/>
          <p:nvPr/>
        </p:nvSpPr>
        <p:spPr>
          <a:xfrm>
            <a:off x="288758" y="115505"/>
            <a:ext cx="5238101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Barton-on-Humber, St Peter  </a:t>
            </a:r>
            <a:r>
              <a:rPr lang="en-GB" sz="2400" dirty="0"/>
              <a:t>c.1000</a:t>
            </a:r>
          </a:p>
          <a:p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E961A5-A4FD-3EBB-1B94-F967E35B825C}"/>
              </a:ext>
            </a:extLst>
          </p:cNvPr>
          <p:cNvSpPr txBox="1"/>
          <p:nvPr/>
        </p:nvSpPr>
        <p:spPr>
          <a:xfrm>
            <a:off x="3833597" y="5958038"/>
            <a:ext cx="3661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east face of tower with ‘chancel arch’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5B04148-45B3-11D7-50AD-2099981A8B54}"/>
              </a:ext>
            </a:extLst>
          </p:cNvPr>
          <p:cNvCxnSpPr/>
          <p:nvPr/>
        </p:nvCxnSpPr>
        <p:spPr>
          <a:xfrm flipH="1" flipV="1">
            <a:off x="5967663" y="5274644"/>
            <a:ext cx="452388" cy="63561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73549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255844-BA16-4FA9-EB39-A5DC8C3EAE2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1088364" y="1439600"/>
            <a:ext cx="6729078" cy="4152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F5154A-3725-92EC-0A66-0EFB0C02792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4791676" y="828165"/>
            <a:ext cx="3905251" cy="515911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8735006-25B3-B6E8-1BE8-2AF38F318209}"/>
              </a:ext>
            </a:extLst>
          </p:cNvPr>
          <p:cNvCxnSpPr>
            <a:cxnSpLocks/>
            <a:stCxn id="3" idx="2"/>
          </p:cNvCxnSpPr>
          <p:nvPr/>
        </p:nvCxnSpPr>
        <p:spPr>
          <a:xfrm flipH="1">
            <a:off x="867196" y="2526729"/>
            <a:ext cx="94829" cy="366231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684E899-5373-0B1C-14DE-29DB17846DDA}"/>
              </a:ext>
            </a:extLst>
          </p:cNvPr>
          <p:cNvCxnSpPr>
            <a:cxnSpLocks/>
          </p:cNvCxnSpPr>
          <p:nvPr/>
        </p:nvCxnSpPr>
        <p:spPr>
          <a:xfrm>
            <a:off x="3245639" y="2526729"/>
            <a:ext cx="0" cy="355643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FD2831B-CFE5-47E8-43F2-9956EA824715}"/>
              </a:ext>
            </a:extLst>
          </p:cNvPr>
          <p:cNvSpPr txBox="1"/>
          <p:nvPr/>
        </p:nvSpPr>
        <p:spPr>
          <a:xfrm>
            <a:off x="1473064" y="1718210"/>
            <a:ext cx="1308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C00000"/>
                </a:solidFill>
              </a:rPr>
              <a:t>c.1000 chancel </a:t>
            </a:r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F8355032-A17E-9DEF-A34E-B2E591EA9879}"/>
              </a:ext>
            </a:extLst>
          </p:cNvPr>
          <p:cNvSpPr/>
          <p:nvPr/>
        </p:nvSpPr>
        <p:spPr>
          <a:xfrm>
            <a:off x="962025" y="1049148"/>
            <a:ext cx="2283614" cy="1477581"/>
          </a:xfrm>
          <a:prstGeom prst="triangl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568555-6F9F-DAA7-38AE-ED59C9B9EF38}"/>
              </a:ext>
            </a:extLst>
          </p:cNvPr>
          <p:cNvSpPr txBox="1"/>
          <p:nvPr/>
        </p:nvSpPr>
        <p:spPr>
          <a:xfrm>
            <a:off x="4572000" y="404261"/>
            <a:ext cx="442403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Barton-on-Humber, St Peter  </a:t>
            </a:r>
            <a:r>
              <a:rPr lang="en-GB" dirty="0"/>
              <a:t>c.1000</a:t>
            </a:r>
          </a:p>
          <a:p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66C66DD-ED69-6B31-A508-A9A4996EA7F8}"/>
              </a:ext>
            </a:extLst>
          </p:cNvPr>
          <p:cNvSpPr txBox="1"/>
          <p:nvPr/>
        </p:nvSpPr>
        <p:spPr>
          <a:xfrm>
            <a:off x="5390147" y="6083166"/>
            <a:ext cx="3349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tower floor plans </a:t>
            </a:r>
            <a:r>
              <a:rPr lang="en-GB" sz="1400" i="1" dirty="0"/>
              <a:t>(©Warwick Rodwell)</a:t>
            </a:r>
          </a:p>
        </p:txBody>
      </p:sp>
    </p:spTree>
    <p:extLst>
      <p:ext uri="{BB962C8B-B14F-4D97-AF65-F5344CB8AC3E}">
        <p14:creationId xmlns:p14="http://schemas.microsoft.com/office/powerpoint/2010/main" val="14715019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3694743-7F16-B595-DF4A-6FB65F47483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1277994" y="1655183"/>
            <a:ext cx="6511971" cy="376347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44E8B7B-5D7A-EE48-9D89-CF26871DE2A3}"/>
              </a:ext>
            </a:extLst>
          </p:cNvPr>
          <p:cNvSpPr txBox="1"/>
          <p:nvPr/>
        </p:nvSpPr>
        <p:spPr>
          <a:xfrm>
            <a:off x="4265497" y="280939"/>
            <a:ext cx="37546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Barnack, </a:t>
            </a:r>
            <a:r>
              <a:rPr lang="en-GB" sz="2400" i="1" dirty="0"/>
              <a:t>(Cambs.)</a:t>
            </a:r>
            <a:r>
              <a:rPr lang="en-GB" sz="1350" dirty="0"/>
              <a:t> </a:t>
            </a:r>
            <a:r>
              <a:rPr lang="en-GB" sz="2000" dirty="0"/>
              <a:t>c.1000-25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83C221-1283-3D9A-DAB2-D2EE4016012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793255" y="1630577"/>
            <a:ext cx="5532722" cy="436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8207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3EDBBA-F549-FD9B-AC60-3FC170E5316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15" b="-1"/>
          <a:stretch/>
        </p:blipFill>
        <p:spPr>
          <a:xfrm rot="16200000">
            <a:off x="1864987" y="-276820"/>
            <a:ext cx="5866805" cy="84224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160CF3-CFFC-9A50-CA15-DD9250494597}"/>
              </a:ext>
            </a:extLst>
          </p:cNvPr>
          <p:cNvSpPr txBox="1"/>
          <p:nvPr/>
        </p:nvSpPr>
        <p:spPr>
          <a:xfrm>
            <a:off x="321825" y="315225"/>
            <a:ext cx="6550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/>
              <a:t>Deerhurst</a:t>
            </a:r>
            <a:r>
              <a:rPr lang="en-GB" sz="2800" dirty="0"/>
              <a:t>,</a:t>
            </a:r>
            <a:r>
              <a:rPr lang="en-GB" dirty="0"/>
              <a:t> </a:t>
            </a:r>
            <a:r>
              <a:rPr lang="en-GB" sz="2000" i="1" dirty="0" err="1"/>
              <a:t>Gloucs</a:t>
            </a:r>
            <a:r>
              <a:rPr lang="en-GB" sz="2000" i="1" dirty="0"/>
              <a:t>.    </a:t>
            </a:r>
            <a:r>
              <a:rPr lang="en-GB" sz="2000" dirty="0"/>
              <a:t>minster church c.800</a:t>
            </a:r>
          </a:p>
        </p:txBody>
      </p:sp>
    </p:spTree>
    <p:extLst>
      <p:ext uri="{BB962C8B-B14F-4D97-AF65-F5344CB8AC3E}">
        <p14:creationId xmlns:p14="http://schemas.microsoft.com/office/powerpoint/2010/main" val="6606557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1947A98-5589-98E7-2FC1-85DA4367719D}"/>
              </a:ext>
            </a:extLst>
          </p:cNvPr>
          <p:cNvSpPr txBox="1"/>
          <p:nvPr/>
        </p:nvSpPr>
        <p:spPr>
          <a:xfrm>
            <a:off x="763664" y="336884"/>
            <a:ext cx="7879823" cy="6386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700" u="sng" dirty="0">
                <a:latin typeface="Georgia" panose="02040502050405020303" pitchFamily="18" charset="0"/>
              </a:rPr>
              <a:t>Roman Church</a:t>
            </a:r>
          </a:p>
          <a:p>
            <a:endParaRPr lang="en-GB" sz="1350" dirty="0"/>
          </a:p>
          <a:p>
            <a:r>
              <a:rPr lang="en-GB" sz="2000" dirty="0"/>
              <a:t>Three bishops at Council of Arles 314,  </a:t>
            </a:r>
            <a:r>
              <a:rPr lang="en-GB" i="1" dirty="0" err="1"/>
              <a:t>Eborius</a:t>
            </a:r>
            <a:r>
              <a:rPr lang="en-GB" i="1" dirty="0"/>
              <a:t> (York), </a:t>
            </a:r>
            <a:r>
              <a:rPr lang="en-GB" i="1" dirty="0" err="1"/>
              <a:t>Restitutus</a:t>
            </a:r>
            <a:r>
              <a:rPr lang="en-GB" i="1" dirty="0"/>
              <a:t> (London) </a:t>
            </a:r>
            <a:r>
              <a:rPr lang="en-GB" i="1" dirty="0" err="1"/>
              <a:t>Adelfius</a:t>
            </a:r>
            <a:r>
              <a:rPr lang="en-GB" i="1" dirty="0"/>
              <a:t> (Lincoln)</a:t>
            </a:r>
          </a:p>
          <a:p>
            <a:endParaRPr lang="en-GB" sz="1350" i="1" dirty="0"/>
          </a:p>
          <a:p>
            <a:r>
              <a:rPr lang="en-GB" sz="1350" i="1" dirty="0"/>
              <a:t>N.B. before Christianity recognised by Constantine in 323</a:t>
            </a:r>
          </a:p>
          <a:p>
            <a:endParaRPr lang="en-GB" sz="1350" dirty="0"/>
          </a:p>
          <a:p>
            <a:r>
              <a:rPr lang="en-GB" sz="2000" dirty="0"/>
              <a:t>St Alban</a:t>
            </a:r>
          </a:p>
          <a:p>
            <a:r>
              <a:rPr lang="en-GB" sz="1350" i="1" dirty="0"/>
              <a:t>Roman Christian soldier martyred long before 429 visit of Bishops Germanus and Lupus</a:t>
            </a:r>
          </a:p>
          <a:p>
            <a:endParaRPr lang="en-GB" sz="1350" i="1" dirty="0"/>
          </a:p>
          <a:p>
            <a:r>
              <a:rPr lang="en-GB" dirty="0"/>
              <a:t>Roman period Christian ‘churches’ at </a:t>
            </a:r>
            <a:r>
              <a:rPr lang="en-GB" dirty="0" err="1"/>
              <a:t>Silchester</a:t>
            </a:r>
            <a:r>
              <a:rPr lang="en-GB" dirty="0"/>
              <a:t> (Berks.), </a:t>
            </a:r>
            <a:r>
              <a:rPr lang="en-GB" dirty="0" err="1"/>
              <a:t>Lullingstone</a:t>
            </a:r>
            <a:r>
              <a:rPr lang="en-GB" dirty="0"/>
              <a:t> (Kent), Lincoln and London</a:t>
            </a:r>
          </a:p>
          <a:p>
            <a:endParaRPr lang="en-GB" sz="1350" i="1" dirty="0"/>
          </a:p>
          <a:p>
            <a:endParaRPr lang="en-GB" sz="2700" dirty="0">
              <a:latin typeface="Georgia" panose="02040502050405020303" pitchFamily="18" charset="0"/>
            </a:endParaRPr>
          </a:p>
          <a:p>
            <a:r>
              <a:rPr lang="en-GB" sz="2700" u="sng" dirty="0">
                <a:latin typeface="Georgia" panose="02040502050405020303" pitchFamily="18" charset="0"/>
              </a:rPr>
              <a:t>British (Celtic) Church</a:t>
            </a:r>
            <a:endParaRPr lang="en-GB" sz="1350" u="sng" dirty="0"/>
          </a:p>
          <a:p>
            <a:endParaRPr lang="en-GB" sz="1350" dirty="0"/>
          </a:p>
          <a:p>
            <a:r>
              <a:rPr lang="en-GB" sz="1500" dirty="0"/>
              <a:t>St </a:t>
            </a:r>
            <a:r>
              <a:rPr lang="en-GB" sz="1500" dirty="0" err="1"/>
              <a:t>Ninian</a:t>
            </a:r>
            <a:r>
              <a:rPr lang="en-GB" sz="1500" dirty="0"/>
              <a:t> </a:t>
            </a:r>
            <a:r>
              <a:rPr lang="en-GB" sz="1350" dirty="0"/>
              <a:t>at Whithorn (south west Scotland) c.400, </a:t>
            </a:r>
            <a:r>
              <a:rPr lang="en-GB" sz="1500" dirty="0"/>
              <a:t>St Patrick </a:t>
            </a:r>
            <a:r>
              <a:rPr lang="en-GB" sz="1350" dirty="0"/>
              <a:t>in Ireland 432</a:t>
            </a:r>
          </a:p>
          <a:p>
            <a:endParaRPr lang="en-GB" sz="1350" dirty="0"/>
          </a:p>
          <a:p>
            <a:r>
              <a:rPr lang="en-GB" sz="1500" dirty="0"/>
              <a:t>St Columba</a:t>
            </a:r>
            <a:r>
              <a:rPr lang="en-GB" sz="1350" dirty="0"/>
              <a:t> at Iona (west Scotland) 565, </a:t>
            </a:r>
            <a:r>
              <a:rPr lang="en-GB" sz="1500" dirty="0"/>
              <a:t>St David (</a:t>
            </a:r>
            <a:r>
              <a:rPr lang="en-GB" sz="1350" dirty="0"/>
              <a:t>south west Wales) c. 580,</a:t>
            </a:r>
          </a:p>
          <a:p>
            <a:endParaRPr lang="en-GB" sz="1350" dirty="0"/>
          </a:p>
          <a:p>
            <a:r>
              <a:rPr lang="en-GB" sz="1500" dirty="0"/>
              <a:t>St Kentigern (Mungo</a:t>
            </a:r>
            <a:r>
              <a:rPr lang="en-GB" sz="1350" dirty="0"/>
              <a:t>) Glasgow d.612, </a:t>
            </a:r>
            <a:r>
              <a:rPr lang="en-GB" sz="1500" dirty="0"/>
              <a:t>St Asaph</a:t>
            </a:r>
            <a:r>
              <a:rPr lang="en-GB" sz="1350" dirty="0"/>
              <a:t>, north Wales c.600</a:t>
            </a:r>
          </a:p>
          <a:p>
            <a:endParaRPr lang="en-GB" sz="1350" dirty="0"/>
          </a:p>
          <a:p>
            <a:endParaRPr lang="en-GB" sz="1350" dirty="0"/>
          </a:p>
          <a:p>
            <a:endParaRPr lang="en-GB" sz="1350" dirty="0"/>
          </a:p>
          <a:p>
            <a:endParaRPr lang="en-GB" sz="1350" dirty="0"/>
          </a:p>
        </p:txBody>
      </p:sp>
    </p:spTree>
    <p:extLst>
      <p:ext uri="{BB962C8B-B14F-4D97-AF65-F5344CB8AC3E}">
        <p14:creationId xmlns:p14="http://schemas.microsoft.com/office/powerpoint/2010/main" val="17310326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EE810F66-DDCF-2882-AC3F-1AA4D18DF2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6143" y="1092919"/>
            <a:ext cx="5511600" cy="3979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7526BE2-1619-32CC-E23F-0DAB3E679A62}"/>
              </a:ext>
            </a:extLst>
          </p:cNvPr>
          <p:cNvSpPr txBox="1"/>
          <p:nvPr/>
        </p:nvSpPr>
        <p:spPr>
          <a:xfrm>
            <a:off x="19050" y="5067301"/>
            <a:ext cx="492474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 err="1"/>
              <a:t>Toonbear</a:t>
            </a:r>
            <a:r>
              <a:rPr lang="en-GB" sz="900" dirty="0"/>
              <a:t>, CC BY-SA 3.0 &lt;https://creativecommons.org/licenses/by-sa/3.0&gt;, via Wikimedia Commons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95A497-8B47-D40D-73BA-5C73F3BB28AE}"/>
              </a:ext>
            </a:extLst>
          </p:cNvPr>
          <p:cNvSpPr txBox="1"/>
          <p:nvPr/>
        </p:nvSpPr>
        <p:spPr>
          <a:xfrm>
            <a:off x="226143" y="169092"/>
            <a:ext cx="76446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/>
              <a:t>Escomb</a:t>
            </a:r>
            <a:r>
              <a:rPr lang="en-GB" sz="2800" dirty="0"/>
              <a:t> </a:t>
            </a:r>
            <a:r>
              <a:rPr lang="en-GB" sz="2000" i="1" dirty="0"/>
              <a:t>Co. Durham  </a:t>
            </a:r>
            <a:r>
              <a:rPr lang="en-GB" sz="2000" dirty="0"/>
              <a:t>late 8th century</a:t>
            </a:r>
          </a:p>
          <a:p>
            <a:endParaRPr lang="en-GB" sz="1350" dirty="0"/>
          </a:p>
          <a:p>
            <a:endParaRPr lang="en-GB" sz="135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C1D3FF-AE71-15CF-3F94-1F0D9C22AD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75255" y="1405289"/>
            <a:ext cx="3621237" cy="34538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6BB7148-9CD5-7910-55D6-58733F112949}"/>
              </a:ext>
            </a:extLst>
          </p:cNvPr>
          <p:cNvSpPr txBox="1"/>
          <p:nvPr/>
        </p:nvSpPr>
        <p:spPr>
          <a:xfrm>
            <a:off x="6776079" y="5014565"/>
            <a:ext cx="199926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/>
              <a:t>from Buildings of England, Co. Durham</a:t>
            </a:r>
          </a:p>
        </p:txBody>
      </p:sp>
    </p:spTree>
    <p:extLst>
      <p:ext uri="{BB962C8B-B14F-4D97-AF65-F5344CB8AC3E}">
        <p14:creationId xmlns:p14="http://schemas.microsoft.com/office/powerpoint/2010/main" val="26847364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EFC759-687C-D08B-203B-334DB75413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404260"/>
            <a:ext cx="4572000" cy="6096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25D9ED-BEDD-B6DC-23C7-F64D070B916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381" y="1193532"/>
            <a:ext cx="4273618" cy="40089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B57BA2-D76E-2248-FC7C-6A34E656079F}"/>
              </a:ext>
            </a:extLst>
          </p:cNvPr>
          <p:cNvSpPr txBox="1"/>
          <p:nvPr/>
        </p:nvSpPr>
        <p:spPr>
          <a:xfrm>
            <a:off x="336884" y="144368"/>
            <a:ext cx="27765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Wittering, Hunts.,</a:t>
            </a:r>
          </a:p>
          <a:p>
            <a:r>
              <a:rPr lang="en-GB" sz="2000" dirty="0"/>
              <a:t>‘overlap’ late C11th</a:t>
            </a:r>
            <a:r>
              <a:rPr lang="en-GB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855946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789B09-C566-AB17-B2EA-BAFE6A2B93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27348" y="1681315"/>
            <a:ext cx="4500834" cy="34452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B6F1A5-C23E-7699-A461-2B712FAF4C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4527331" y="-16920"/>
            <a:ext cx="4589996" cy="65062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8AFF2C0-D2EE-9C6F-85D2-496A93A283B8}"/>
              </a:ext>
            </a:extLst>
          </p:cNvPr>
          <p:cNvSpPr txBox="1"/>
          <p:nvPr/>
        </p:nvSpPr>
        <p:spPr>
          <a:xfrm>
            <a:off x="295997" y="183125"/>
            <a:ext cx="7589473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Raunds </a:t>
            </a:r>
            <a:r>
              <a:rPr lang="en-GB" sz="2800" dirty="0" err="1"/>
              <a:t>Furnells</a:t>
            </a:r>
            <a:r>
              <a:rPr lang="en-GB" sz="1350" dirty="0"/>
              <a:t>, </a:t>
            </a:r>
            <a:r>
              <a:rPr lang="en-GB" sz="2000" i="1" dirty="0"/>
              <a:t>Northants.</a:t>
            </a:r>
          </a:p>
          <a:p>
            <a:endParaRPr lang="en-GB" sz="1350" i="1" dirty="0"/>
          </a:p>
          <a:p>
            <a:r>
              <a:rPr lang="en-GB" sz="1350" i="1" dirty="0"/>
              <a:t>Excavation Report, Andy Boddington (1996) </a:t>
            </a:r>
          </a:p>
        </p:txBody>
      </p:sp>
    </p:spTree>
    <p:extLst>
      <p:ext uri="{BB962C8B-B14F-4D97-AF65-F5344CB8AC3E}">
        <p14:creationId xmlns:p14="http://schemas.microsoft.com/office/powerpoint/2010/main" val="19975223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636BC3-7378-0DA5-D0EC-172D759CBEE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326" y="787933"/>
            <a:ext cx="4415840" cy="3009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85FB965-C343-6A6F-7405-E5167D66A481}"/>
              </a:ext>
            </a:extLst>
          </p:cNvPr>
          <p:cNvSpPr txBox="1"/>
          <p:nvPr/>
        </p:nvSpPr>
        <p:spPr>
          <a:xfrm flipH="1">
            <a:off x="219072" y="187242"/>
            <a:ext cx="582893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00" dirty="0"/>
              <a:t>Raunds </a:t>
            </a:r>
            <a:r>
              <a:rPr lang="en-GB" sz="2100" dirty="0" err="1"/>
              <a:t>Furnells</a:t>
            </a:r>
            <a:r>
              <a:rPr lang="en-GB" sz="2100" dirty="0"/>
              <a:t>,</a:t>
            </a:r>
            <a:r>
              <a:rPr lang="en-GB" sz="1350" dirty="0"/>
              <a:t> </a:t>
            </a:r>
            <a:r>
              <a:rPr lang="en-GB" dirty="0"/>
              <a:t>Northants., second church plan, c.1000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8A10C4-9A40-3C66-FDA4-0A58B87A53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67311" y="720456"/>
            <a:ext cx="2229759" cy="45564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3E8C4D-4CCF-53E9-CA34-761094E5C20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4948525" y="774918"/>
            <a:ext cx="1321544" cy="23523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A56465-E318-F37F-12D8-30674DC9354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41" b="-1334"/>
          <a:stretch/>
        </p:blipFill>
        <p:spPr>
          <a:xfrm rot="5400000">
            <a:off x="5183539" y="4441193"/>
            <a:ext cx="2020350" cy="10300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3CFABED-09F2-9715-B997-097280A91EC2}"/>
              </a:ext>
            </a:extLst>
          </p:cNvPr>
          <p:cNvSpPr txBox="1"/>
          <p:nvPr/>
        </p:nvSpPr>
        <p:spPr>
          <a:xfrm>
            <a:off x="4805315" y="3221281"/>
            <a:ext cx="1547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founders coffin cover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67B4F8-5566-60BD-5358-2314E062A372}"/>
              </a:ext>
            </a:extLst>
          </p:cNvPr>
          <p:cNvSpPr txBox="1"/>
          <p:nvPr/>
        </p:nvSpPr>
        <p:spPr>
          <a:xfrm>
            <a:off x="6690782" y="5650170"/>
            <a:ext cx="1448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grave marker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2667E9C-0C6C-6F25-5287-AAA3BA461DE7}"/>
              </a:ext>
            </a:extLst>
          </p:cNvPr>
          <p:cNvCxnSpPr>
            <a:cxnSpLocks/>
            <a:stCxn id="8" idx="1"/>
          </p:cNvCxnSpPr>
          <p:nvPr/>
        </p:nvCxnSpPr>
        <p:spPr>
          <a:xfrm flipH="1" flipV="1">
            <a:off x="3905583" y="3258853"/>
            <a:ext cx="899732" cy="28559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9373FA5-F080-0925-1BC7-D82FD18BB34C}"/>
              </a:ext>
            </a:extLst>
          </p:cNvPr>
          <p:cNvSpPr txBox="1"/>
          <p:nvPr/>
        </p:nvSpPr>
        <p:spPr>
          <a:xfrm>
            <a:off x="3484342" y="4215865"/>
            <a:ext cx="192989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/>
              <a:t>Bishop consecrating </a:t>
            </a:r>
          </a:p>
          <a:p>
            <a:r>
              <a:rPr lang="en-GB" sz="1800" dirty="0"/>
              <a:t>a church c.970-80</a:t>
            </a:r>
          </a:p>
          <a:p>
            <a:endParaRPr lang="en-GB" dirty="0"/>
          </a:p>
          <a:p>
            <a:r>
              <a:rPr lang="en-GB" sz="1400" dirty="0"/>
              <a:t>Benedictional of St Aethelwold</a:t>
            </a:r>
          </a:p>
          <a:p>
            <a:r>
              <a:rPr lang="en-GB" sz="1400" dirty="0"/>
              <a:t>BL Add. Ms 49598 f.118v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10CAA4E-B930-2941-D297-46155840416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8"/>
          <a:stretch/>
        </p:blipFill>
        <p:spPr>
          <a:xfrm>
            <a:off x="66220" y="3401650"/>
            <a:ext cx="3404435" cy="341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2826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845BFD-EF23-A924-DCE7-B1FC279073B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394636" y="1425432"/>
            <a:ext cx="3471676" cy="49658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6CFABD-457A-25D5-8B7F-7A8693D8A7E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4119611" y="1116280"/>
            <a:ext cx="4090737" cy="55841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606309-17DB-04F9-81B5-32553E198489}"/>
              </a:ext>
            </a:extLst>
          </p:cNvPr>
          <p:cNvSpPr txBox="1"/>
          <p:nvPr/>
        </p:nvSpPr>
        <p:spPr>
          <a:xfrm>
            <a:off x="394636" y="38501"/>
            <a:ext cx="3781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Hopperstad</a:t>
            </a:r>
            <a:r>
              <a:rPr lang="en-GB" dirty="0"/>
              <a:t>, Norway, c.1130-50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878195-2297-DB73-9F14-A2246FC70F94}"/>
              </a:ext>
            </a:extLst>
          </p:cNvPr>
          <p:cNvSpPr txBox="1"/>
          <p:nvPr/>
        </p:nvSpPr>
        <p:spPr>
          <a:xfrm>
            <a:off x="490888" y="981777"/>
            <a:ext cx="27075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i="1" dirty="0"/>
              <a:t>early C13th altar canopy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E2684A-5D92-D719-3915-9BD5D79F7646}"/>
              </a:ext>
            </a:extLst>
          </p:cNvPr>
          <p:cNvSpPr txBox="1"/>
          <p:nvPr/>
        </p:nvSpPr>
        <p:spPr>
          <a:xfrm>
            <a:off x="4070179" y="683782"/>
            <a:ext cx="41344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i="1" dirty="0"/>
              <a:t>reconstruction of late medieval interior</a:t>
            </a:r>
          </a:p>
        </p:txBody>
      </p:sp>
    </p:spTree>
    <p:extLst>
      <p:ext uri="{BB962C8B-B14F-4D97-AF65-F5344CB8AC3E}">
        <p14:creationId xmlns:p14="http://schemas.microsoft.com/office/powerpoint/2010/main" val="14674065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3AE62CD-D4A7-7059-2582-44561917E27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002" y="713914"/>
            <a:ext cx="5592278" cy="40024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05EBD67-7058-8BB0-D568-1A519FC8D689}"/>
              </a:ext>
            </a:extLst>
          </p:cNvPr>
          <p:cNvSpPr txBox="1"/>
          <p:nvPr/>
        </p:nvSpPr>
        <p:spPr>
          <a:xfrm>
            <a:off x="220437" y="221852"/>
            <a:ext cx="388010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100" dirty="0" err="1"/>
              <a:t>Isleham</a:t>
            </a:r>
            <a:r>
              <a:rPr lang="en-GB" sz="2100" dirty="0"/>
              <a:t> Priory, Cambs</a:t>
            </a:r>
            <a:r>
              <a:rPr lang="en-GB" dirty="0"/>
              <a:t>., c.1100 apse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2D0F0C-D25E-8D6E-8D46-F88EF61D985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632077" y="3013492"/>
            <a:ext cx="4107565" cy="22043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975E55-4D35-C010-EE95-6E575B0E9CE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17984" y="4792944"/>
            <a:ext cx="3061436" cy="19435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48BF7D5-AA37-3C11-0A6D-C048B2654831}"/>
              </a:ext>
            </a:extLst>
          </p:cNvPr>
          <p:cNvSpPr txBox="1"/>
          <p:nvPr/>
        </p:nvSpPr>
        <p:spPr>
          <a:xfrm>
            <a:off x="6285296" y="202132"/>
            <a:ext cx="2552302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Barton </a:t>
            </a:r>
            <a:r>
              <a:rPr lang="en-GB" sz="2400" dirty="0" err="1"/>
              <a:t>Bendish</a:t>
            </a:r>
            <a:endParaRPr lang="en-GB" sz="2400" dirty="0"/>
          </a:p>
          <a:p>
            <a:r>
              <a:rPr lang="en-GB" sz="2400" dirty="0"/>
              <a:t>St Andrew</a:t>
            </a:r>
            <a:r>
              <a:rPr lang="en-GB" dirty="0"/>
              <a:t>, Cambs.</a:t>
            </a:r>
          </a:p>
          <a:p>
            <a:endParaRPr lang="en-GB" dirty="0"/>
          </a:p>
          <a:p>
            <a:r>
              <a:rPr lang="en-GB" dirty="0"/>
              <a:t>C14th single piscina bowl</a:t>
            </a:r>
          </a:p>
          <a:p>
            <a:r>
              <a:rPr lang="en-GB" dirty="0"/>
              <a:t>above double floor drain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B554309-FF52-9F85-29B4-1C5EA197501B}"/>
              </a:ext>
            </a:extLst>
          </p:cNvPr>
          <p:cNvCxnSpPr>
            <a:stCxn id="6" idx="3"/>
          </p:cNvCxnSpPr>
          <p:nvPr/>
        </p:nvCxnSpPr>
        <p:spPr>
          <a:xfrm>
            <a:off x="6179420" y="5764725"/>
            <a:ext cx="798896" cy="8743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02948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A514A4-61BB-DE71-A75A-782C3322EBC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927" y="993427"/>
            <a:ext cx="4487075" cy="57490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740601-1A1B-707E-96E6-A5F6ED787AB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24551" y="1307253"/>
            <a:ext cx="2880957" cy="50786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BC8CA2-319E-DA73-5CB2-C4007F8EF337}"/>
              </a:ext>
            </a:extLst>
          </p:cNvPr>
          <p:cNvSpPr txBox="1"/>
          <p:nvPr/>
        </p:nvSpPr>
        <p:spPr>
          <a:xfrm>
            <a:off x="192504" y="235818"/>
            <a:ext cx="81044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Raunds </a:t>
            </a:r>
            <a:r>
              <a:rPr lang="en-GB" sz="2800" dirty="0" err="1"/>
              <a:t>Furnells</a:t>
            </a:r>
            <a:r>
              <a:rPr lang="en-GB" sz="3200" dirty="0"/>
              <a:t>,</a:t>
            </a:r>
            <a:r>
              <a:rPr lang="en-GB" sz="1800" dirty="0"/>
              <a:t> </a:t>
            </a:r>
            <a:r>
              <a:rPr lang="en-GB" sz="2400" dirty="0"/>
              <a:t>Northants.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8796F4-DAAA-3FA1-F17F-0EF435130B74}"/>
              </a:ext>
            </a:extLst>
          </p:cNvPr>
          <p:cNvSpPr txBox="1"/>
          <p:nvPr/>
        </p:nvSpPr>
        <p:spPr>
          <a:xfrm>
            <a:off x="304702" y="2001152"/>
            <a:ext cx="857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c.950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C8FDC7-FC87-BD70-07C6-AA687665FA7B}"/>
              </a:ext>
            </a:extLst>
          </p:cNvPr>
          <p:cNvSpPr txBox="1"/>
          <p:nvPr/>
        </p:nvSpPr>
        <p:spPr>
          <a:xfrm>
            <a:off x="174864" y="3994585"/>
            <a:ext cx="10134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c.1000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8FA3F6-94BF-DA91-E51A-EF02B5BBB18B}"/>
              </a:ext>
            </a:extLst>
          </p:cNvPr>
          <p:cNvSpPr txBox="1"/>
          <p:nvPr/>
        </p:nvSpPr>
        <p:spPr>
          <a:xfrm>
            <a:off x="5659655" y="579923"/>
            <a:ext cx="3322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history of buried pot, likely </a:t>
            </a:r>
          </a:p>
          <a:p>
            <a:r>
              <a:rPr lang="en-GB" i="1" dirty="0"/>
              <a:t>used as a sacrarium and piscina</a:t>
            </a:r>
          </a:p>
        </p:txBody>
      </p:sp>
    </p:spTree>
    <p:extLst>
      <p:ext uri="{BB962C8B-B14F-4D97-AF65-F5344CB8AC3E}">
        <p14:creationId xmlns:p14="http://schemas.microsoft.com/office/powerpoint/2010/main" val="31033096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5A6E06-5E45-6F3E-4CE1-9C15FC0B408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155137" y="2916298"/>
            <a:ext cx="5432338" cy="23491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FCC169-7660-4819-3680-23085E3CEDB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46465" y="2634331"/>
            <a:ext cx="3243307" cy="33473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73A3A0-8275-757D-9631-E803D3633DE1}"/>
              </a:ext>
            </a:extLst>
          </p:cNvPr>
          <p:cNvSpPr txBox="1"/>
          <p:nvPr/>
        </p:nvSpPr>
        <p:spPr>
          <a:xfrm>
            <a:off x="2546551" y="89721"/>
            <a:ext cx="6499126" cy="1284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/>
              <a:t>Swannington</a:t>
            </a:r>
            <a:r>
              <a:rPr lang="en-GB" sz="2800" dirty="0"/>
              <a:t>,</a:t>
            </a:r>
            <a:r>
              <a:rPr lang="en-GB" sz="2100" dirty="0"/>
              <a:t> Norfolk</a:t>
            </a:r>
          </a:p>
          <a:p>
            <a:endParaRPr lang="en-GB" sz="1350" dirty="0"/>
          </a:p>
          <a:p>
            <a:r>
              <a:rPr lang="en-GB" dirty="0"/>
              <a:t>c.1130 pillar piscina bowl re-erected against a C14th niche piscina</a:t>
            </a:r>
          </a:p>
          <a:p>
            <a:r>
              <a:rPr lang="en-GB" dirty="0"/>
              <a:t>in mid-C20th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66DDAB-DAEB-2EE6-EE75-8458699C932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2080" y="207708"/>
            <a:ext cx="2044174" cy="20733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A609C2-DEE5-270B-4659-3EEEEB9F50F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8727" y="2521703"/>
            <a:ext cx="2098324" cy="16668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5C0305-2785-F856-7126-2891C480B50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2080" y="4444355"/>
            <a:ext cx="2194370" cy="207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8456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9" name="TextBox 8"/>
          <p:cNvSpPr txBox="1">
            <a:spLocks noChangeArrowheads="1"/>
          </p:cNvSpPr>
          <p:nvPr/>
        </p:nvSpPr>
        <p:spPr bwMode="auto">
          <a:xfrm>
            <a:off x="3980104" y="979180"/>
            <a:ext cx="1728192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dirty="0" err="1"/>
              <a:t>Moccas</a:t>
            </a:r>
            <a:r>
              <a:rPr lang="en-GB" dirty="0"/>
              <a:t>, </a:t>
            </a:r>
            <a:r>
              <a:rPr lang="en-GB" sz="1350" dirty="0" err="1">
                <a:latin typeface="Calibri" pitchFamily="34" charset="0"/>
              </a:rPr>
              <a:t>Herefs</a:t>
            </a:r>
            <a:r>
              <a:rPr lang="en-GB" sz="1350" dirty="0">
                <a:latin typeface="Calibri" pitchFamily="34" charset="0"/>
              </a:rPr>
              <a:t>.</a:t>
            </a:r>
          </a:p>
          <a:p>
            <a:endParaRPr lang="en-GB" sz="1350" dirty="0">
              <a:latin typeface="Calibri" pitchFamily="34" charset="0"/>
            </a:endParaRPr>
          </a:p>
          <a:p>
            <a:r>
              <a:rPr lang="en-GB" sz="1350" dirty="0">
                <a:latin typeface="Calibri" pitchFamily="34" charset="0"/>
              </a:rPr>
              <a:t>c.1130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9408" y="244722"/>
            <a:ext cx="43325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Parish church plans c.1070-1150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5396" y="2059806"/>
            <a:ext cx="4979467" cy="37346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94041" y="764136"/>
            <a:ext cx="3676815" cy="5424906"/>
          </a:xfrm>
          <a:prstGeom prst="rect">
            <a:avLst/>
          </a:prstGeom>
        </p:spPr>
      </p:pic>
      <p:cxnSp>
        <p:nvCxnSpPr>
          <p:cNvPr id="15" name="Straight Arrow Connector 14"/>
          <p:cNvCxnSpPr>
            <a:cxnSpLocks/>
          </p:cNvCxnSpPr>
          <p:nvPr/>
        </p:nvCxnSpPr>
        <p:spPr>
          <a:xfrm flipH="1">
            <a:off x="3368842" y="3657600"/>
            <a:ext cx="1405289" cy="144379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4215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2"/>
          <p:cNvSpPr txBox="1">
            <a:spLocks noChangeArrowheads="1"/>
          </p:cNvSpPr>
          <p:nvPr/>
        </p:nvSpPr>
        <p:spPr bwMode="auto">
          <a:xfrm>
            <a:off x="5220072" y="322829"/>
            <a:ext cx="243027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800" dirty="0" err="1">
                <a:latin typeface="+mj-lt"/>
              </a:rPr>
              <a:t>Moccas</a:t>
            </a:r>
            <a:r>
              <a:rPr lang="en-GB" sz="2800" dirty="0">
                <a:latin typeface="+mj-lt"/>
              </a:rPr>
              <a:t>,</a:t>
            </a:r>
            <a:r>
              <a:rPr lang="en-GB" dirty="0">
                <a:latin typeface="Calibri" pitchFamily="34" charset="0"/>
              </a:rPr>
              <a:t> </a:t>
            </a:r>
            <a:r>
              <a:rPr lang="en-GB" dirty="0" err="1">
                <a:latin typeface="Calibri" pitchFamily="34" charset="0"/>
              </a:rPr>
              <a:t>Herefs</a:t>
            </a:r>
            <a:r>
              <a:rPr lang="en-GB" dirty="0">
                <a:latin typeface="Calibri" pitchFamily="34" charset="0"/>
              </a:rPr>
              <a:t>.</a:t>
            </a:r>
          </a:p>
        </p:txBody>
      </p:sp>
      <p:pic>
        <p:nvPicPr>
          <p:cNvPr id="15365" name="Picture 6" descr="P1050930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624" y="196765"/>
            <a:ext cx="4264042" cy="5684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718202" y="1361514"/>
            <a:ext cx="4123697" cy="30927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20072" y="5071468"/>
            <a:ext cx="309525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i="1" dirty="0"/>
              <a:t>decorated door and arches to the chancel and sanctuary/apse</a:t>
            </a:r>
          </a:p>
        </p:txBody>
      </p:sp>
    </p:spTree>
    <p:extLst>
      <p:ext uri="{BB962C8B-B14F-4D97-AF65-F5344CB8AC3E}">
        <p14:creationId xmlns:p14="http://schemas.microsoft.com/office/powerpoint/2010/main" val="7520272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DE82D5-BAF1-D033-6A9F-12B4B2BC201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358" y="323323"/>
            <a:ext cx="2667000" cy="31056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218F44-F315-6287-6CF6-A8F163860BC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67301" y="1171575"/>
            <a:ext cx="3914775" cy="34861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B2DFAA-9DB4-6794-1F87-68916B6A694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0813" y="3743774"/>
            <a:ext cx="3182803" cy="29538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CCC9BAC-CF1C-E9E4-E65A-536295F21F47}"/>
              </a:ext>
            </a:extLst>
          </p:cNvPr>
          <p:cNvSpPr txBox="1"/>
          <p:nvPr/>
        </p:nvSpPr>
        <p:spPr>
          <a:xfrm>
            <a:off x="2836301" y="201868"/>
            <a:ext cx="3353803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Water Newton Hoard</a:t>
            </a:r>
          </a:p>
          <a:p>
            <a:r>
              <a:rPr lang="en-GB" dirty="0"/>
              <a:t>c. 350-c.400</a:t>
            </a:r>
          </a:p>
          <a:p>
            <a:endParaRPr lang="en-GB" dirty="0"/>
          </a:p>
          <a:p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just outside </a:t>
            </a:r>
            <a:r>
              <a:rPr lang="en-GB" sz="1500" i="1" dirty="0" err="1">
                <a:latin typeface="Arial" panose="020B0604020202020204" pitchFamily="34" charset="0"/>
              </a:rPr>
              <a:t>Durobrivae</a:t>
            </a:r>
            <a:endParaRPr lang="en-GB" sz="1500" i="1" dirty="0">
              <a:latin typeface="Arial" panose="020B0604020202020204" pitchFamily="34" charset="0"/>
            </a:endParaRPr>
          </a:p>
          <a:p>
            <a:r>
              <a:rPr lang="en-GB" sz="1500" dirty="0">
                <a:latin typeface="Arial" panose="020B0604020202020204" pitchFamily="34" charset="0"/>
              </a:rPr>
              <a:t>Roman garrison</a:t>
            </a:r>
            <a:endParaRPr lang="en-GB" sz="15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F64CD0-0D44-CBCE-1CF3-02E5849AC2A5}"/>
              </a:ext>
            </a:extLst>
          </p:cNvPr>
          <p:cNvSpPr txBox="1"/>
          <p:nvPr/>
        </p:nvSpPr>
        <p:spPr>
          <a:xfrm>
            <a:off x="5067300" y="4781553"/>
            <a:ext cx="391477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/>
              <a:t>C6th Ravenna San Vitale mosaic c. 700 showing chalice on a dressed altar which has corner legs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844AB9-6666-BFF5-0375-245EE61F19BA}"/>
              </a:ext>
            </a:extLst>
          </p:cNvPr>
          <p:cNvSpPr txBox="1"/>
          <p:nvPr/>
        </p:nvSpPr>
        <p:spPr>
          <a:xfrm>
            <a:off x="3133728" y="3458809"/>
            <a:ext cx="158620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/>
              <a:t>Cantharus </a:t>
            </a:r>
            <a:r>
              <a:rPr lang="en-GB" sz="1350" i="1" dirty="0"/>
              <a:t>(chalice)</a:t>
            </a:r>
            <a:endParaRPr lang="en-GB" sz="135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449692-A7E2-ABC2-704C-D5E44EB56357}"/>
              </a:ext>
            </a:extLst>
          </p:cNvPr>
          <p:cNvSpPr txBox="1"/>
          <p:nvPr/>
        </p:nvSpPr>
        <p:spPr>
          <a:xfrm>
            <a:off x="238125" y="3475088"/>
            <a:ext cx="207550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/>
              <a:t>Hanging bowl with </a:t>
            </a:r>
            <a:r>
              <a:rPr lang="en-GB" sz="1350" i="1" dirty="0"/>
              <a:t>Chi Rio</a:t>
            </a:r>
          </a:p>
        </p:txBody>
      </p:sp>
    </p:spTree>
    <p:extLst>
      <p:ext uri="{BB962C8B-B14F-4D97-AF65-F5344CB8AC3E}">
        <p14:creationId xmlns:p14="http://schemas.microsoft.com/office/powerpoint/2010/main" val="12031480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405BE9-8269-CE86-3505-519A655C1D0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60" y="500514"/>
            <a:ext cx="5176458" cy="38823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CB7B73-0597-6AD2-6FA9-A23F71D44AA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113304" y="547932"/>
            <a:ext cx="4111079" cy="35587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89D0F1-9756-8E00-5D79-2E35790DCD74}"/>
              </a:ext>
            </a:extLst>
          </p:cNvPr>
          <p:cNvSpPr txBox="1"/>
          <p:nvPr/>
        </p:nvSpPr>
        <p:spPr>
          <a:xfrm>
            <a:off x="-33742" y="4494997"/>
            <a:ext cx="52448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Duxford St John</a:t>
            </a:r>
            <a:r>
              <a:rPr lang="en-GB" dirty="0"/>
              <a:t>, </a:t>
            </a:r>
            <a:r>
              <a:rPr lang="en-GB" sz="1600" dirty="0"/>
              <a:t>now Churches Conservation Trust</a:t>
            </a:r>
          </a:p>
          <a:p>
            <a:r>
              <a:rPr lang="en-GB" i="1" dirty="0"/>
              <a:t>Three cell C12th church with central tower, entered by opposing nave doors. No west door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70366F-F394-5918-483D-90F6EA23245E}"/>
              </a:ext>
            </a:extLst>
          </p:cNvPr>
          <p:cNvSpPr txBox="1"/>
          <p:nvPr/>
        </p:nvSpPr>
        <p:spPr>
          <a:xfrm>
            <a:off x="5211098" y="4491900"/>
            <a:ext cx="39154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Duxford St Peter</a:t>
            </a:r>
          </a:p>
          <a:p>
            <a:r>
              <a:rPr lang="en-GB" i="1" dirty="0"/>
              <a:t>Three cell C12th church with west tower,</a:t>
            </a:r>
          </a:p>
          <a:p>
            <a:r>
              <a:rPr lang="en-GB" i="1" dirty="0"/>
              <a:t>also entered by opposing nave doors, no </a:t>
            </a:r>
          </a:p>
          <a:p>
            <a:r>
              <a:rPr lang="en-GB" i="1" dirty="0"/>
              <a:t>west door</a:t>
            </a:r>
          </a:p>
          <a:p>
            <a:r>
              <a:rPr lang="en-GB" sz="1600" i="1" dirty="0"/>
              <a:t>(nave rebuilt with aisles in C15th)</a:t>
            </a:r>
          </a:p>
        </p:txBody>
      </p:sp>
    </p:spTree>
    <p:extLst>
      <p:ext uri="{BB962C8B-B14F-4D97-AF65-F5344CB8AC3E}">
        <p14:creationId xmlns:p14="http://schemas.microsoft.com/office/powerpoint/2010/main" val="38431590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wer arch, general view from E">
            <a:extLst>
              <a:ext uri="{FF2B5EF4-FFF2-40B4-BE49-F238E27FC236}">
                <a16:creationId xmlns:a16="http://schemas.microsoft.com/office/drawing/2014/main" id="{91E0F1B0-E38D-483B-7793-F59142FE49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48071" y="3368174"/>
            <a:ext cx="3893971" cy="3116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ower arch, S capital from NE">
            <a:extLst>
              <a:ext uri="{FF2B5EF4-FFF2-40B4-BE49-F238E27FC236}">
                <a16:creationId xmlns:a16="http://schemas.microsoft.com/office/drawing/2014/main" id="{7BDDBCDE-A460-520C-F454-ED9968C14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80003" y="679747"/>
            <a:ext cx="2984789" cy="223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92F2D0-F52E-48EE-F02E-6471EA0F8711}"/>
              </a:ext>
            </a:extLst>
          </p:cNvPr>
          <p:cNvSpPr txBox="1"/>
          <p:nvPr/>
        </p:nvSpPr>
        <p:spPr>
          <a:xfrm>
            <a:off x="5022939" y="2902592"/>
            <a:ext cx="39278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Duxford, St Peter</a:t>
            </a:r>
            <a:r>
              <a:rPr lang="en-GB" dirty="0"/>
              <a:t>, west tower arch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07155E-AD03-E343-7DE1-1A7A2BB42E6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589" y="452284"/>
            <a:ext cx="4300380" cy="42978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3E255A-499F-CB53-7B24-7C3C5EA1E56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93764" y="4634779"/>
            <a:ext cx="1611120" cy="21947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2F587A9-7BCF-D17D-07AC-AAB2B5C1A2FE}"/>
              </a:ext>
            </a:extLst>
          </p:cNvPr>
          <p:cNvSpPr txBox="1"/>
          <p:nvPr/>
        </p:nvSpPr>
        <p:spPr>
          <a:xfrm>
            <a:off x="2415942" y="4803006"/>
            <a:ext cx="214885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Duxford St John</a:t>
            </a:r>
          </a:p>
          <a:p>
            <a:r>
              <a:rPr lang="en-GB" dirty="0"/>
              <a:t>central tower arches</a:t>
            </a:r>
          </a:p>
        </p:txBody>
      </p:sp>
    </p:spTree>
    <p:extLst>
      <p:ext uri="{BB962C8B-B14F-4D97-AF65-F5344CB8AC3E}">
        <p14:creationId xmlns:p14="http://schemas.microsoft.com/office/powerpoint/2010/main" val="34121323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7AA37A-530F-5A39-96C1-ACA6E5FB692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70019" y="79407"/>
            <a:ext cx="7315200" cy="4876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669B64-092C-80B5-7768-28D7EA9F82DC}"/>
              </a:ext>
            </a:extLst>
          </p:cNvPr>
          <p:cNvSpPr txBox="1"/>
          <p:nvPr/>
        </p:nvSpPr>
        <p:spPr>
          <a:xfrm>
            <a:off x="3166712" y="625638"/>
            <a:ext cx="9231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tower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800102-5643-BC92-B067-FA768665F35A}"/>
              </a:ext>
            </a:extLst>
          </p:cNvPr>
          <p:cNvSpPr txBox="1"/>
          <p:nvPr/>
        </p:nvSpPr>
        <p:spPr>
          <a:xfrm>
            <a:off x="3157086" y="4196615"/>
            <a:ext cx="11400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bg1">
                    <a:lumMod val="95000"/>
                  </a:schemeClr>
                </a:solidFill>
              </a:rPr>
              <a:t>chancel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C35098-1BFB-4CFD-0451-E4E5BE9FAA5D}"/>
              </a:ext>
            </a:extLst>
          </p:cNvPr>
          <p:cNvSpPr txBox="1"/>
          <p:nvPr/>
        </p:nvSpPr>
        <p:spPr>
          <a:xfrm>
            <a:off x="1155031" y="5168767"/>
            <a:ext cx="68339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Duxford St Peter, </a:t>
            </a:r>
            <a:r>
              <a:rPr lang="en-GB" dirty="0"/>
              <a:t>eastern tower arch (so the arch to the chancel) </a:t>
            </a:r>
          </a:p>
          <a:p>
            <a:pPr algn="ctr"/>
            <a:r>
              <a:rPr lang="en-GB" i="1" dirty="0"/>
              <a:t>Agnus Dei supported by angels</a:t>
            </a:r>
          </a:p>
        </p:txBody>
      </p:sp>
    </p:spTree>
    <p:extLst>
      <p:ext uri="{BB962C8B-B14F-4D97-AF65-F5344CB8AC3E}">
        <p14:creationId xmlns:p14="http://schemas.microsoft.com/office/powerpoint/2010/main" val="3140251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TextBox 5"/>
          <p:cNvSpPr txBox="1">
            <a:spLocks noChangeArrowheads="1"/>
          </p:cNvSpPr>
          <p:nvPr/>
        </p:nvSpPr>
        <p:spPr bwMode="auto">
          <a:xfrm>
            <a:off x="564647" y="404516"/>
            <a:ext cx="352609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800" dirty="0">
                <a:latin typeface="Calibri" pitchFamily="34" charset="0"/>
              </a:rPr>
              <a:t>Little </a:t>
            </a:r>
            <a:r>
              <a:rPr lang="en-GB" sz="2800" dirty="0" err="1">
                <a:latin typeface="Calibri" pitchFamily="34" charset="0"/>
              </a:rPr>
              <a:t>Faringdon</a:t>
            </a:r>
            <a:r>
              <a:rPr lang="en-GB" sz="2800" dirty="0">
                <a:latin typeface="Calibri" pitchFamily="34" charset="0"/>
              </a:rPr>
              <a:t>, Oxon</a:t>
            </a:r>
            <a:r>
              <a:rPr lang="en-GB" dirty="0">
                <a:latin typeface="Calibri" pitchFamily="34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66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6264" y="996591"/>
            <a:ext cx="4305736" cy="30437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86095A-68EA-7849-A1D8-763EF06C0F3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3161" y="3207618"/>
            <a:ext cx="4890839" cy="32605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C0CC82-D7EE-02CB-2F81-BDFCC233E45F}"/>
              </a:ext>
            </a:extLst>
          </p:cNvPr>
          <p:cNvSpPr txBox="1"/>
          <p:nvPr/>
        </p:nvSpPr>
        <p:spPr>
          <a:xfrm>
            <a:off x="4957011" y="1501541"/>
            <a:ext cx="34317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North aisle added to Romanesque </a:t>
            </a:r>
          </a:p>
          <a:p>
            <a:r>
              <a:rPr lang="en-GB" dirty="0"/>
              <a:t>church c.1200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1B4A1D-D74A-7B2F-C657-3F6D495888B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956" y="811978"/>
            <a:ext cx="7806088" cy="58545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EF00B9-A0DE-9E54-3C67-7FAAEB1554F7}"/>
              </a:ext>
            </a:extLst>
          </p:cNvPr>
          <p:cNvSpPr txBox="1"/>
          <p:nvPr/>
        </p:nvSpPr>
        <p:spPr>
          <a:xfrm>
            <a:off x="539015" y="288758"/>
            <a:ext cx="61022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Soham, Cambs</a:t>
            </a:r>
            <a:r>
              <a:rPr lang="en-GB" dirty="0"/>
              <a:t>., c.1200 aisled nave and crossing tower </a:t>
            </a:r>
          </a:p>
        </p:txBody>
      </p:sp>
    </p:spTree>
    <p:extLst>
      <p:ext uri="{BB962C8B-B14F-4D97-AF65-F5344CB8AC3E}">
        <p14:creationId xmlns:p14="http://schemas.microsoft.com/office/powerpoint/2010/main" val="27194654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DD7DFD-841C-EF14-74E2-A670CDDB15E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78722" y="1636294"/>
            <a:ext cx="4200451" cy="42777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8D7998-D9A4-3251-1445-BE8D796D186A}"/>
              </a:ext>
            </a:extLst>
          </p:cNvPr>
          <p:cNvSpPr txBox="1"/>
          <p:nvPr/>
        </p:nvSpPr>
        <p:spPr>
          <a:xfrm>
            <a:off x="404133" y="326870"/>
            <a:ext cx="286379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Canterbury Cathedral</a:t>
            </a:r>
          </a:p>
          <a:p>
            <a:r>
              <a:rPr lang="en-GB" i="1" dirty="0"/>
              <a:t>north choir aisle c.1200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0D8F49-E8B1-19F0-1E85-25298E3D1794}"/>
              </a:ext>
            </a:extLst>
          </p:cNvPr>
          <p:cNvSpPr txBox="1"/>
          <p:nvPr/>
        </p:nvSpPr>
        <p:spPr>
          <a:xfrm>
            <a:off x="5184495" y="1140244"/>
            <a:ext cx="21032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c.1150 altar </a:t>
            </a:r>
            <a:r>
              <a:rPr lang="en-GB" sz="1350" i="1" dirty="0"/>
              <a:t>(France)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12F476-86D4-915B-5C4B-9EBFABA8251B}"/>
              </a:ext>
            </a:extLst>
          </p:cNvPr>
          <p:cNvSpPr txBox="1"/>
          <p:nvPr/>
        </p:nvSpPr>
        <p:spPr>
          <a:xfrm>
            <a:off x="390083" y="1221293"/>
            <a:ext cx="336784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/>
              <a:t>Christ leading the gentiles away from idolatry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3C7D0B-B9A0-E7FD-64CC-9567B551D6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3010" y="1799924"/>
            <a:ext cx="4651322" cy="3488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2902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A5BFBD4-CA5E-073F-4245-E2188CCFD56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2" y="2868328"/>
            <a:ext cx="5695749" cy="37971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446D1C1-9432-D8DE-5A3A-D10991B6EEEC}"/>
              </a:ext>
            </a:extLst>
          </p:cNvPr>
          <p:cNvSpPr txBox="1"/>
          <p:nvPr/>
        </p:nvSpPr>
        <p:spPr>
          <a:xfrm>
            <a:off x="2921272" y="1095577"/>
            <a:ext cx="2468689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100" dirty="0"/>
              <a:t>Hook Norton, Oxon</a:t>
            </a:r>
            <a:r>
              <a:rPr lang="en-GB" dirty="0"/>
              <a:t>., </a:t>
            </a:r>
          </a:p>
          <a:p>
            <a:r>
              <a:rPr lang="en-GB" i="1" dirty="0"/>
              <a:t>mid-C12th piscina</a:t>
            </a:r>
            <a:endParaRPr lang="en-GB" sz="1350" i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FEC7CC-3781-C294-5D81-3C0E5E11517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170098" y="1042690"/>
            <a:ext cx="3475923" cy="273568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68A3066-D377-4F0C-0B95-5C314C2677E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97826" y="267281"/>
            <a:ext cx="2982545" cy="20238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3D738FF-E120-B0D5-0403-957A757DD48E}"/>
              </a:ext>
            </a:extLst>
          </p:cNvPr>
          <p:cNvSpPr txBox="1"/>
          <p:nvPr/>
        </p:nvSpPr>
        <p:spPr>
          <a:xfrm>
            <a:off x="6026501" y="2377778"/>
            <a:ext cx="295387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00" dirty="0" err="1"/>
              <a:t>Fowlmere</a:t>
            </a:r>
            <a:r>
              <a:rPr lang="en-GB" sz="2100" dirty="0"/>
              <a:t>, Cambs., </a:t>
            </a:r>
          </a:p>
          <a:p>
            <a:r>
              <a:rPr lang="en-GB" i="1" dirty="0"/>
              <a:t>piscina half way along south </a:t>
            </a:r>
          </a:p>
          <a:p>
            <a:r>
              <a:rPr lang="en-GB" i="1" dirty="0"/>
              <a:t>chancel wall, C12th? 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A89FE95-658F-5212-5CB6-67B30DFD02F7}"/>
              </a:ext>
            </a:extLst>
          </p:cNvPr>
          <p:cNvCxnSpPr>
            <a:cxnSpLocks/>
          </p:cNvCxnSpPr>
          <p:nvPr/>
        </p:nvCxnSpPr>
        <p:spPr>
          <a:xfrm>
            <a:off x="2656573" y="3811943"/>
            <a:ext cx="654518" cy="63492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10378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09C45FA-D213-8E90-F45D-232E8E2576C1}"/>
              </a:ext>
            </a:extLst>
          </p:cNvPr>
          <p:cNvSpPr txBox="1"/>
          <p:nvPr/>
        </p:nvSpPr>
        <p:spPr>
          <a:xfrm>
            <a:off x="638475" y="789373"/>
            <a:ext cx="783693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Durandus, a  C13th French bishop, wrote on the symbolism of church architecture and liturgical objects and the rituals of worship, the </a:t>
            </a:r>
            <a:r>
              <a:rPr lang="en-GB" sz="2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Rationale </a:t>
            </a:r>
            <a:r>
              <a:rPr lang="en-GB" sz="24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divinorum</a:t>
            </a:r>
            <a:r>
              <a:rPr lang="en-GB" sz="2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officiorum</a:t>
            </a:r>
          </a:p>
          <a:p>
            <a:endParaRPr lang="en-GB" sz="2400" i="1" dirty="0"/>
          </a:p>
          <a:p>
            <a:r>
              <a:rPr lang="en-GB" sz="2400" i="1" dirty="0"/>
              <a:t>20. The grating </a:t>
            </a:r>
            <a:r>
              <a:rPr lang="en-GB" sz="2400" dirty="0"/>
              <a:t>[i.e. perforated screen] </a:t>
            </a:r>
            <a:r>
              <a:rPr lang="en-GB" sz="2400" i="1" dirty="0"/>
              <a:t>that divides the altar from the choir signifies the separation of the celestial from the </a:t>
            </a:r>
            <a:r>
              <a:rPr lang="en-GB" sz="2400" i="1" dirty="0" err="1"/>
              <a:t>terrestial</a:t>
            </a:r>
            <a:r>
              <a:rPr lang="en-GB" sz="2400" i="1" dirty="0"/>
              <a:t> realm</a:t>
            </a:r>
          </a:p>
          <a:p>
            <a:endParaRPr lang="en-GB" sz="2400" i="1" dirty="0"/>
          </a:p>
          <a:p>
            <a:r>
              <a:rPr lang="en-GB" sz="2400" i="1" dirty="0"/>
              <a:t>21. Near the altar which signifies Christ, a basin or small tub is placed which represents Christ’s mercy, in which his </a:t>
            </a:r>
            <a:r>
              <a:rPr lang="en-GB" sz="2400" dirty="0"/>
              <a:t>[i.e. the priest] </a:t>
            </a:r>
            <a:r>
              <a:rPr lang="en-GB" sz="2400" i="1" dirty="0"/>
              <a:t>hands are washed to show that in Baptism or Penance we are cleansed of the filth of our sins. </a:t>
            </a:r>
          </a:p>
          <a:p>
            <a:endParaRPr lang="en-GB" sz="24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53346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ACAABA-291E-9CC8-5554-62C3E77E12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41539" y="1071167"/>
            <a:ext cx="3955521" cy="4381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F24BAE-C94D-2F71-12EF-30B4AC5F37F1}"/>
              </a:ext>
            </a:extLst>
          </p:cNvPr>
          <p:cNvSpPr txBox="1"/>
          <p:nvPr/>
        </p:nvSpPr>
        <p:spPr>
          <a:xfrm>
            <a:off x="4103912" y="990604"/>
            <a:ext cx="4739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00" dirty="0"/>
              <a:t>Bourges Cathedral </a:t>
            </a:r>
            <a:r>
              <a:rPr lang="en-GB" dirty="0"/>
              <a:t>north ambulatory</a:t>
            </a:r>
          </a:p>
          <a:p>
            <a:r>
              <a:rPr lang="en-GB" sz="1500" dirty="0"/>
              <a:t>c.1210-15 Discovery of St Stephen’s relics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A5F44F4-148D-86F6-D010-FCBCB8BD3606}"/>
              </a:ext>
            </a:extLst>
          </p:cNvPr>
          <p:cNvCxnSpPr>
            <a:cxnSpLocks/>
          </p:cNvCxnSpPr>
          <p:nvPr/>
        </p:nvCxnSpPr>
        <p:spPr>
          <a:xfrm flipH="1">
            <a:off x="2019300" y="4050618"/>
            <a:ext cx="2305050" cy="47376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E3E0B1A-6D1E-F1FE-0A48-B43DB0FC7B85}"/>
              </a:ext>
            </a:extLst>
          </p:cNvPr>
          <p:cNvSpPr txBox="1"/>
          <p:nvPr/>
        </p:nvSpPr>
        <p:spPr>
          <a:xfrm flipH="1">
            <a:off x="4036055" y="3134095"/>
            <a:ext cx="125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free-standing</a:t>
            </a:r>
          </a:p>
          <a:p>
            <a:r>
              <a:rPr lang="en-GB" dirty="0"/>
              <a:t>piscina?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69D01F8-368F-E97E-537C-6DA092A8660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287608" y="1812887"/>
            <a:ext cx="3513222" cy="34295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6CB3EB5-0AF2-DEEF-2565-C287C346C7AF}"/>
              </a:ext>
            </a:extLst>
          </p:cNvPr>
          <p:cNvSpPr txBox="1"/>
          <p:nvPr/>
        </p:nvSpPr>
        <p:spPr>
          <a:xfrm>
            <a:off x="4926660" y="5388426"/>
            <a:ext cx="4234621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100" dirty="0"/>
              <a:t>Canterbury Cathedral, </a:t>
            </a:r>
            <a:r>
              <a:rPr lang="en-GB" dirty="0"/>
              <a:t>north choir aisle </a:t>
            </a:r>
          </a:p>
          <a:p>
            <a:r>
              <a:rPr lang="en-GB" sz="1600" dirty="0"/>
              <a:t>c.1190-1200 King Jeroboam’s sacrifice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88C5A08-07C7-2F48-21A5-345C0FE84673}"/>
              </a:ext>
            </a:extLst>
          </p:cNvPr>
          <p:cNvCxnSpPr>
            <a:cxnSpLocks/>
          </p:cNvCxnSpPr>
          <p:nvPr/>
        </p:nvCxnSpPr>
        <p:spPr>
          <a:xfrm>
            <a:off x="4831492" y="4050618"/>
            <a:ext cx="2395218" cy="61970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8137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ACFC7EE-ECC7-E708-95A4-0F45AC16C1D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295" y="1813832"/>
            <a:ext cx="4280445" cy="42115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77C3405-04F1-53B2-3F0E-443BD0A97A5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121218" y="2370493"/>
            <a:ext cx="4453286" cy="333996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C792D0B-2E2A-44E3-83D6-FED9C7438125}"/>
              </a:ext>
            </a:extLst>
          </p:cNvPr>
          <p:cNvSpPr txBox="1"/>
          <p:nvPr/>
        </p:nvSpPr>
        <p:spPr>
          <a:xfrm>
            <a:off x="197533" y="291033"/>
            <a:ext cx="35214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Attached piscina bowls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8A4C5CB-F78A-B431-C676-03CBF15D7090}"/>
              </a:ext>
            </a:extLst>
          </p:cNvPr>
          <p:cNvSpPr txBox="1"/>
          <p:nvPr/>
        </p:nvSpPr>
        <p:spPr>
          <a:xfrm>
            <a:off x="123152" y="1213042"/>
            <a:ext cx="3664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South </a:t>
            </a:r>
            <a:r>
              <a:rPr lang="en-GB" dirty="0" err="1"/>
              <a:t>Lopham</a:t>
            </a:r>
            <a:r>
              <a:rPr lang="en-GB" dirty="0"/>
              <a:t> Norfolk</a:t>
            </a:r>
            <a:r>
              <a:rPr lang="en-GB" sz="1350" dirty="0"/>
              <a:t>, re-used as a quoin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EF851DD-5107-8BB5-AEAB-51B8DC4516CF}"/>
              </a:ext>
            </a:extLst>
          </p:cNvPr>
          <p:cNvSpPr txBox="1"/>
          <p:nvPr/>
        </p:nvSpPr>
        <p:spPr>
          <a:xfrm>
            <a:off x="4543425" y="1195854"/>
            <a:ext cx="347441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Carrow Priory, Norwich</a:t>
            </a:r>
            <a:r>
              <a:rPr lang="en-GB" sz="1350" dirty="0"/>
              <a:t>, f.c.1150 </a:t>
            </a:r>
          </a:p>
          <a:p>
            <a:r>
              <a:rPr lang="en-GB" sz="1350" dirty="0"/>
              <a:t>excavated piscina bowl</a:t>
            </a:r>
          </a:p>
        </p:txBody>
      </p:sp>
    </p:spTree>
    <p:extLst>
      <p:ext uri="{BB962C8B-B14F-4D97-AF65-F5344CB8AC3E}">
        <p14:creationId xmlns:p14="http://schemas.microsoft.com/office/powerpoint/2010/main" val="13780330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28F271-5F01-B7F4-9C03-87B64418F4F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948170" y="-581149"/>
            <a:ext cx="3409950" cy="49343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1B5FB-65CE-AF17-0143-2D4728B01F9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81848" y="910697"/>
            <a:ext cx="3435749" cy="19110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DEE9C1-F54B-4DBA-42F1-9F6EE8ED410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924" y="4036219"/>
            <a:ext cx="6065456" cy="23622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FEBB63-2726-7EB8-708C-EDF778A174B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5692988" y="2960408"/>
            <a:ext cx="3366984" cy="24390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BBA8C6-F15A-D764-F039-42BF3AE675E3}"/>
              </a:ext>
            </a:extLst>
          </p:cNvPr>
          <p:cNvSpPr txBox="1"/>
          <p:nvPr/>
        </p:nvSpPr>
        <p:spPr>
          <a:xfrm>
            <a:off x="5231643" y="222151"/>
            <a:ext cx="34859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100" dirty="0" err="1"/>
              <a:t>Lullingstone</a:t>
            </a:r>
            <a:r>
              <a:rPr lang="en-GB" sz="2100" dirty="0"/>
              <a:t> Roman Villa, Kent</a:t>
            </a:r>
          </a:p>
          <a:p>
            <a:r>
              <a:rPr lang="en-GB" sz="1500" i="1" dirty="0"/>
              <a:t>house church of late C4th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8F0418-CA9D-8C5A-A901-DEE64A9468E7}"/>
              </a:ext>
            </a:extLst>
          </p:cNvPr>
          <p:cNvSpPr txBox="1"/>
          <p:nvPr/>
        </p:nvSpPr>
        <p:spPr>
          <a:xfrm>
            <a:off x="333377" y="1152526"/>
            <a:ext cx="1468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House church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377161A-465B-399B-B827-EB6D35F981B2}"/>
              </a:ext>
            </a:extLst>
          </p:cNvPr>
          <p:cNvCxnSpPr>
            <a:cxnSpLocks/>
          </p:cNvCxnSpPr>
          <p:nvPr/>
        </p:nvCxnSpPr>
        <p:spPr>
          <a:xfrm flipH="1">
            <a:off x="1251284" y="1498774"/>
            <a:ext cx="425116" cy="83054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922A90F-6951-6854-47A7-4493F957036D}"/>
              </a:ext>
            </a:extLst>
          </p:cNvPr>
          <p:cNvCxnSpPr>
            <a:cxnSpLocks/>
          </p:cNvCxnSpPr>
          <p:nvPr/>
        </p:nvCxnSpPr>
        <p:spPr>
          <a:xfrm flipH="1" flipV="1">
            <a:off x="7325650" y="1458516"/>
            <a:ext cx="363176" cy="150189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D6ECABC-E126-25ED-24AE-36AE50A4380E}"/>
              </a:ext>
            </a:extLst>
          </p:cNvPr>
          <p:cNvSpPr txBox="1"/>
          <p:nvPr/>
        </p:nvSpPr>
        <p:spPr>
          <a:xfrm>
            <a:off x="185945" y="3684872"/>
            <a:ext cx="3730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/>
              <a:t>Wall paintings now in British Museum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C57AA8-FF4B-63EC-2D80-AEDAE1D24438}"/>
              </a:ext>
            </a:extLst>
          </p:cNvPr>
          <p:cNvSpPr txBox="1"/>
          <p:nvPr/>
        </p:nvSpPr>
        <p:spPr>
          <a:xfrm>
            <a:off x="6139381" y="5688531"/>
            <a:ext cx="2930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/>
              <a:t>Images from English Heritage</a:t>
            </a:r>
          </a:p>
          <a:p>
            <a:r>
              <a:rPr lang="en-GB" sz="1600" i="1" dirty="0"/>
              <a:t>Guidebook</a:t>
            </a:r>
          </a:p>
        </p:txBody>
      </p:sp>
    </p:spTree>
    <p:extLst>
      <p:ext uri="{BB962C8B-B14F-4D97-AF65-F5344CB8AC3E}">
        <p14:creationId xmlns:p14="http://schemas.microsoft.com/office/powerpoint/2010/main" val="24895564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ED1122-DDDE-E446-9A47-E28D347AE7C8}"/>
              </a:ext>
            </a:extLst>
          </p:cNvPr>
          <p:cNvSpPr txBox="1"/>
          <p:nvPr/>
        </p:nvSpPr>
        <p:spPr>
          <a:xfrm>
            <a:off x="97972" y="245395"/>
            <a:ext cx="8752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Canterbury, St Martin - </a:t>
            </a:r>
            <a:r>
              <a:rPr lang="en-GB" i="1" dirty="0">
                <a:latin typeface="Georgia" panose="02040502050405020303" pitchFamily="18" charset="0"/>
              </a:rPr>
              <a:t>the oldest UK Christian church in continuous use for worship?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5B223E-509C-F8BB-7B7B-13A3FDA3A2C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0" y="760089"/>
            <a:ext cx="4039934" cy="30299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FE0A52-4B3E-6B64-8B27-21A961309280}"/>
              </a:ext>
            </a:extLst>
          </p:cNvPr>
          <p:cNvSpPr txBox="1"/>
          <p:nvPr/>
        </p:nvSpPr>
        <p:spPr>
          <a:xfrm>
            <a:off x="11370" y="4090936"/>
            <a:ext cx="3674789" cy="15004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/>
              <a:t>‘On the east side of the city stood an old church, </a:t>
            </a:r>
          </a:p>
          <a:p>
            <a:r>
              <a:rPr lang="en-GB" sz="1350" dirty="0"/>
              <a:t>built in honour of Saint Martin during the Roman </a:t>
            </a:r>
          </a:p>
          <a:p>
            <a:r>
              <a:rPr lang="en-GB" sz="1350" dirty="0"/>
              <a:t>occupation of Britain, where the Christian queen </a:t>
            </a:r>
          </a:p>
          <a:p>
            <a:r>
              <a:rPr lang="en-GB" sz="1350" dirty="0"/>
              <a:t>[Bertha] went to pray….and to practice her faith</a:t>
            </a:r>
          </a:p>
          <a:p>
            <a:r>
              <a:rPr lang="en-GB" sz="1350" dirty="0"/>
              <a:t>unhindered with Bishop </a:t>
            </a:r>
            <a:r>
              <a:rPr lang="en-GB" sz="1350" dirty="0" err="1"/>
              <a:t>Liudhard</a:t>
            </a:r>
            <a:r>
              <a:rPr lang="en-GB" sz="1350" dirty="0"/>
              <a:t>’</a:t>
            </a:r>
          </a:p>
          <a:p>
            <a:endParaRPr lang="en-GB" sz="1350" dirty="0"/>
          </a:p>
          <a:p>
            <a:r>
              <a:rPr lang="en-GB" sz="1050" dirty="0"/>
              <a:t>Bede </a:t>
            </a:r>
            <a:r>
              <a:rPr lang="en-GB" sz="1050" i="1" dirty="0"/>
              <a:t>A History of the English Church and People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249168-32F4-F9B8-BEF4-2B41687A6F9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2478" y="736226"/>
            <a:ext cx="5560152" cy="434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3589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oman Baths at Castor - Artis - nene Valley Archaeological Trust">
            <a:extLst>
              <a:ext uri="{FF2B5EF4-FFF2-40B4-BE49-F238E27FC236}">
                <a16:creationId xmlns:a16="http://schemas.microsoft.com/office/drawing/2014/main" id="{E3135268-6EAE-5C91-7F8E-98E79F06E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986" y="595199"/>
            <a:ext cx="8888361" cy="6240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26F7DB8-F1F3-E09B-CA4A-1ED7CA49D0A2}"/>
              </a:ext>
            </a:extLst>
          </p:cNvPr>
          <p:cNvSpPr txBox="1"/>
          <p:nvPr/>
        </p:nvSpPr>
        <p:spPr>
          <a:xfrm>
            <a:off x="285135" y="127819"/>
            <a:ext cx="56520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Castor</a:t>
            </a:r>
            <a:r>
              <a:rPr lang="en-GB" dirty="0"/>
              <a:t> church near excavated ruins of </a:t>
            </a:r>
            <a:r>
              <a:rPr lang="en-GB" dirty="0" err="1"/>
              <a:t>Durobrivae</a:t>
            </a:r>
            <a:r>
              <a:rPr lang="en-GB" dirty="0"/>
              <a:t> 1823</a:t>
            </a:r>
          </a:p>
        </p:txBody>
      </p:sp>
    </p:spTree>
    <p:extLst>
      <p:ext uri="{BB962C8B-B14F-4D97-AF65-F5344CB8AC3E}">
        <p14:creationId xmlns:p14="http://schemas.microsoft.com/office/powerpoint/2010/main" val="41003924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P1120313.JPG">
            <a:extLst>
              <a:ext uri="{FF2B5EF4-FFF2-40B4-BE49-F238E27FC236}">
                <a16:creationId xmlns:a16="http://schemas.microsoft.com/office/drawing/2014/main" id="{7B1AC6D9-05C0-A0BF-C2E0-F58D821DA9C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962" y="147738"/>
            <a:ext cx="3607525" cy="4810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Box 2">
            <a:extLst>
              <a:ext uri="{FF2B5EF4-FFF2-40B4-BE49-F238E27FC236}">
                <a16:creationId xmlns:a16="http://schemas.microsoft.com/office/drawing/2014/main" id="{0AB23AE3-45BB-D13C-AFBD-96F8A33CDE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6360" y="69610"/>
            <a:ext cx="532367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dirty="0">
                <a:latin typeface="Arial" panose="020B0604020202020204" pitchFamily="34" charset="0"/>
              </a:rPr>
              <a:t>Rome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>
                <a:latin typeface="Arial" panose="020B0604020202020204" pitchFamily="34" charset="0"/>
              </a:rPr>
              <a:t>Basilica of St Maria Maggiore </a:t>
            </a:r>
            <a:r>
              <a:rPr lang="en-GB" altLang="en-US" sz="1800" dirty="0">
                <a:latin typeface="Arial" panose="020B0604020202020204" pitchFamily="34" charset="0"/>
              </a:rPr>
              <a:t>c.540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FB6D96-13F8-74E5-55E1-9057CEB1957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33087" y="1049154"/>
            <a:ext cx="3786951" cy="56115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C48C65-9C84-0666-BF73-981C95991D7E}"/>
              </a:ext>
            </a:extLst>
          </p:cNvPr>
          <p:cNvSpPr txBox="1"/>
          <p:nvPr/>
        </p:nvSpPr>
        <p:spPr>
          <a:xfrm>
            <a:off x="3879244" y="2986939"/>
            <a:ext cx="1720848" cy="1238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St Peter</a:t>
            </a:r>
          </a:p>
          <a:p>
            <a:r>
              <a:rPr lang="en-GB" sz="1350" dirty="0">
                <a:latin typeface="Arial" panose="020B0604020202020204" pitchFamily="34" charset="0"/>
                <a:cs typeface="Arial" panose="020B0604020202020204" pitchFamily="34" charset="0"/>
              </a:rPr>
              <a:t>c.600 sanctuary</a:t>
            </a:r>
          </a:p>
          <a:p>
            <a:endParaRPr lang="en-GB" sz="1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750" dirty="0">
                <a:latin typeface="Arial" panose="020B0604020202020204" pitchFamily="34" charset="0"/>
                <a:cs typeface="Arial" panose="020B0604020202020204" pitchFamily="34" charset="0"/>
              </a:rPr>
              <a:t>© R Gem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131B097-2D7B-5C5D-5EF0-7C0955E049D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319" b="-1"/>
          <a:stretch/>
        </p:blipFill>
        <p:spPr>
          <a:xfrm rot="10800000">
            <a:off x="0" y="983070"/>
            <a:ext cx="5505650" cy="55653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DE5C5F-BE11-1C58-5207-A4BB3150D6E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541479" y="1823897"/>
            <a:ext cx="5190840" cy="3733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813A666-DF0F-1A5C-7AA1-05933FBB0175}"/>
              </a:ext>
            </a:extLst>
          </p:cNvPr>
          <p:cNvSpPr txBox="1"/>
          <p:nvPr/>
        </p:nvSpPr>
        <p:spPr>
          <a:xfrm>
            <a:off x="19250" y="115504"/>
            <a:ext cx="8481168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Canterbury, </a:t>
            </a:r>
            <a:r>
              <a:rPr lang="en-GB" sz="2400" dirty="0"/>
              <a:t>Abbey church of St Peter and St Paul </a:t>
            </a:r>
            <a:r>
              <a:rPr lang="en-GB" dirty="0"/>
              <a:t>(now St Augustine’s)</a:t>
            </a:r>
          </a:p>
          <a:p>
            <a:pPr algn="ctr"/>
            <a:r>
              <a:rPr lang="en-GB" dirty="0"/>
              <a:t> c.600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949731-48D1-C2A0-CDF3-682545E3224E}"/>
              </a:ext>
            </a:extLst>
          </p:cNvPr>
          <p:cNvSpPr txBox="1"/>
          <p:nvPr/>
        </p:nvSpPr>
        <p:spPr>
          <a:xfrm>
            <a:off x="4273447" y="2406316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‘</a:t>
            </a:r>
            <a:r>
              <a:rPr lang="en-GB" dirty="0">
                <a:solidFill>
                  <a:schemeClr val="bg1"/>
                </a:solidFill>
              </a:rPr>
              <a:t>porticus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3E6DB87-4A49-49C1-DCA5-9B89EA91420B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4776149" y="2775648"/>
            <a:ext cx="1335893" cy="114408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69882C1-61BA-0254-DC86-3002025F4DF6}"/>
              </a:ext>
            </a:extLst>
          </p:cNvPr>
          <p:cNvCxnSpPr>
            <a:stCxn id="3" idx="3"/>
          </p:cNvCxnSpPr>
          <p:nvPr/>
        </p:nvCxnSpPr>
        <p:spPr>
          <a:xfrm>
            <a:off x="5278850" y="2590982"/>
            <a:ext cx="736939" cy="5596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80665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DBA4766-92CF-1882-B486-D6F9B8FF964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575" y="637382"/>
            <a:ext cx="3601643" cy="27146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50D01A-4C04-ACA6-54A6-4C98970E012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3842871" y="1819175"/>
            <a:ext cx="5282936" cy="37628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FC1A31-7145-A3D7-BFC2-D72F53149EC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713624" y="3505994"/>
            <a:ext cx="2133591" cy="29891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7BC9F9-B86A-01E9-EF9C-1F1E3D484B18}"/>
              </a:ext>
            </a:extLst>
          </p:cNvPr>
          <p:cNvSpPr txBox="1"/>
          <p:nvPr/>
        </p:nvSpPr>
        <p:spPr>
          <a:xfrm>
            <a:off x="3931213" y="-1700"/>
            <a:ext cx="4880951" cy="1561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/>
              <a:t>Reculver</a:t>
            </a:r>
            <a:r>
              <a:rPr lang="en-GB" sz="2100" dirty="0"/>
              <a:t>  Kent</a:t>
            </a:r>
            <a:r>
              <a:rPr lang="en-GB" sz="1350" dirty="0"/>
              <a:t>, </a:t>
            </a:r>
          </a:p>
          <a:p>
            <a:endParaRPr lang="en-GB" sz="1350" dirty="0"/>
          </a:p>
          <a:p>
            <a:r>
              <a:rPr lang="en-GB" i="1" dirty="0"/>
              <a:t>Monastery f. 669 within </a:t>
            </a:r>
            <a:r>
              <a:rPr lang="en-GB" i="1" dirty="0" err="1"/>
              <a:t>Richborough</a:t>
            </a:r>
            <a:r>
              <a:rPr lang="en-GB" i="1" dirty="0"/>
              <a:t> Roman Saxon Shore fort, a parish church by Domesday 1086 and demolished in 1805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0E5563-2250-D3F0-B60B-BAB02DB81EB6}"/>
              </a:ext>
            </a:extLst>
          </p:cNvPr>
          <p:cNvSpPr txBox="1"/>
          <p:nvPr/>
        </p:nvSpPr>
        <p:spPr>
          <a:xfrm>
            <a:off x="28080" y="3975337"/>
            <a:ext cx="1721112" cy="9925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Synthronun</a:t>
            </a:r>
            <a:r>
              <a:rPr lang="en-GB" dirty="0"/>
              <a:t> </a:t>
            </a:r>
          </a:p>
          <a:p>
            <a:r>
              <a:rPr lang="en-GB" sz="1350" dirty="0"/>
              <a:t>(priest’s bench) </a:t>
            </a:r>
          </a:p>
          <a:p>
            <a:r>
              <a:rPr lang="en-GB" sz="1350" dirty="0"/>
              <a:t>Sta Maria </a:t>
            </a:r>
            <a:r>
              <a:rPr lang="en-GB" sz="1350" dirty="0" err="1"/>
              <a:t>della</a:t>
            </a:r>
            <a:r>
              <a:rPr lang="en-GB" sz="1350" dirty="0"/>
              <a:t> Grazie</a:t>
            </a:r>
          </a:p>
          <a:p>
            <a:r>
              <a:rPr lang="en-GB" sz="1350" dirty="0"/>
              <a:t>Grado, c. C5th</a:t>
            </a:r>
          </a:p>
        </p:txBody>
      </p:sp>
    </p:spTree>
    <p:extLst>
      <p:ext uri="{BB962C8B-B14F-4D97-AF65-F5344CB8AC3E}">
        <p14:creationId xmlns:p14="http://schemas.microsoft.com/office/powerpoint/2010/main" val="1451166009"/>
      </p:ext>
    </p:extLst>
  </p:cSld>
  <p:clrMapOvr>
    <a:masterClrMapping/>
  </p:clrMapOvr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TM04033923[[fn=Depth]]</Template>
  <TotalTime>5533</TotalTime>
  <Words>1357</Words>
  <Application>Microsoft Office PowerPoint</Application>
  <PresentationFormat>On-screen Show (4:3)</PresentationFormat>
  <Paragraphs>191</Paragraphs>
  <Slides>39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Arial</vt:lpstr>
      <vt:lpstr>Calibri</vt:lpstr>
      <vt:lpstr>Corbel</vt:lpstr>
      <vt:lpstr>Georgia</vt:lpstr>
      <vt:lpstr>Depth</vt:lpstr>
      <vt:lpstr>The emergence of the parish church:  St Augustine to 1200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Richard Halsey</dc:creator>
  <cp:lastModifiedBy>Richard Halsey</cp:lastModifiedBy>
  <cp:revision>32</cp:revision>
  <dcterms:created xsi:type="dcterms:W3CDTF">2025-03-09T18:39:20Z</dcterms:created>
  <dcterms:modified xsi:type="dcterms:W3CDTF">2025-04-04T21:45:57Z</dcterms:modified>
</cp:coreProperties>
</file>